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8"/>
  </p:notesMasterIdLst>
  <p:sldIdLst>
    <p:sldId id="256" r:id="rId2"/>
    <p:sldId id="274" r:id="rId3"/>
    <p:sldId id="300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1" r:id="rId26"/>
    <p:sldId id="352" r:id="rId27"/>
    <p:sldId id="350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3" r:id="rId37"/>
    <p:sldId id="362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  <p:sldId id="306" r:id="rId69"/>
    <p:sldId id="294" r:id="rId70"/>
    <p:sldId id="394" r:id="rId71"/>
    <p:sldId id="395" r:id="rId72"/>
    <p:sldId id="396" r:id="rId73"/>
    <p:sldId id="397" r:id="rId74"/>
    <p:sldId id="398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7" r:id="rId83"/>
    <p:sldId id="406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  <p:sldId id="416" r:id="rId93"/>
    <p:sldId id="417" r:id="rId94"/>
    <p:sldId id="418" r:id="rId95"/>
    <p:sldId id="419" r:id="rId96"/>
    <p:sldId id="420" r:id="rId97"/>
    <p:sldId id="421" r:id="rId98"/>
    <p:sldId id="422" r:id="rId99"/>
    <p:sldId id="423" r:id="rId100"/>
    <p:sldId id="424" r:id="rId101"/>
    <p:sldId id="425" r:id="rId102"/>
    <p:sldId id="426" r:id="rId103"/>
    <p:sldId id="427" r:id="rId104"/>
    <p:sldId id="428" r:id="rId105"/>
    <p:sldId id="429" r:id="rId106"/>
    <p:sldId id="283" r:id="rId107"/>
  </p:sldIdLst>
  <p:sldSz cx="9144000" cy="5143500" type="screen16x9"/>
  <p:notesSz cx="6858000" cy="9144000"/>
  <p:embeddedFontLst>
    <p:embeddedFont>
      <p:font typeface="10X10" panose="020D0604000000000000" pitchFamily="34" charset="-127"/>
      <p:regular r:id="rId109"/>
    </p:embeddedFont>
    <p:embeddedFont>
      <p:font typeface="10X10 Bold" panose="020D0604000000000000" pitchFamily="34" charset="-127"/>
      <p:regular r:id="rId110"/>
      <p:bold r:id="rId111"/>
    </p:embeddedFont>
    <p:embeddedFont>
      <p:font typeface="맑은 고딕" panose="020B0503020000020004" pitchFamily="34" charset="-127"/>
      <p:regular r:id="rId112"/>
      <p:bold r:id="rId113"/>
    </p:embeddedFont>
    <p:embeddedFont>
      <p:font typeface="Verdana" panose="020B0604030504040204" pitchFamily="34" charset="0"/>
      <p:regular r:id="rId114"/>
      <p:bold r:id="rId115"/>
      <p:italic r:id="rId116"/>
      <p:boldItalic r:id="rId1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4757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0"/>
    <p:restoredTop sz="96327" autoAdjust="0"/>
  </p:normalViewPr>
  <p:slideViewPr>
    <p:cSldViewPr>
      <p:cViewPr varScale="1">
        <p:scale>
          <a:sx n="177" d="100"/>
          <a:sy n="177" d="100"/>
        </p:scale>
        <p:origin x="176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4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457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656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092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7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81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58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804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5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630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6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44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93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17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3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91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8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09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570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417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95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27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09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39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930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71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97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692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06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37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455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856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9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182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37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49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5808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2379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719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86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39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0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33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489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62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17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379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5104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156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5529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281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72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596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915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742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683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987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751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014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215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376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993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50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52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259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139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4696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2886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6820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59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5082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600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9883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7197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6608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8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762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238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018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491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662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7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88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71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487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559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0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736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82376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320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635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125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8969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5263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980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3223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419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1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2024. 5. 6.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11" Type="http://schemas.openxmlformats.org/officeDocument/2006/relationships/image" Target="../media/image136.png"/><Relationship Id="rId5" Type="http://schemas.openxmlformats.org/officeDocument/2006/relationships/image" Target="../media/image2.png"/><Relationship Id="rId10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inear_regression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hyperlink" Target="https://medium.com/@divakar_239/stochastic-vs-batch-gradient-descent-8820568eada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hyperlink" Target="https://blog.paperspace.com/intro-to-optimization-in-deep-learning-gradient-descent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image" Target="../media/image57.png"/><Relationship Id="rId4" Type="http://schemas.microsoft.com/office/2007/relationships/hdphoto" Target="../media/hdphoto1.wdp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hyperlink" Target="https://towardsdatascience.com/introduction-to-logistic-regression-66248243c148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55.png"/><Relationship Id="rId5" Type="http://schemas.openxmlformats.org/officeDocument/2006/relationships/image" Target="../media/image2.png"/><Relationship Id="rId10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neuralnetworksanddeeplearning.com/chap2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uralnetworksanddeeplearning.com/chap2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uralnetworksanddeeplearning.com/chap2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uralnetworksanddeeplearning.com/chap2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uralnetworksanddeeplearning.com/chap2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uralnetworksanddeeplearning.com/chap2.html" TargetMode="External"/><Relationship Id="rId11" Type="http://schemas.openxmlformats.org/officeDocument/2006/relationships/image" Target="../media/image91.png"/><Relationship Id="rId5" Type="http://schemas.openxmlformats.org/officeDocument/2006/relationships/image" Target="../media/image2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uralnetworksanddeeplearning.com/chap2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uralnetworksanddeeplearning.com/chap2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c.kaist.ac.kr/~juhan/gct634/slides/06-deep_learning_intro.pdf" TargetMode="External"/><Relationship Id="rId11" Type="http://schemas.openxmlformats.org/officeDocument/2006/relationships/image" Target="../media/image129.png"/><Relationship Id="rId5" Type="http://schemas.openxmlformats.org/officeDocument/2006/relationships/image" Target="../media/image2.png"/><Relationship Id="rId10" Type="http://schemas.openxmlformats.org/officeDocument/2006/relationships/image" Target="../media/image128.png"/><Relationship Id="rId4" Type="http://schemas.microsoft.com/office/2007/relationships/hdphoto" Target="../media/hdphoto1.wdp"/><Relationship Id="rId9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83668" y="1707656"/>
            <a:ext cx="5976664" cy="2101327"/>
            <a:chOff x="3020482" y="2012037"/>
            <a:chExt cx="3761184" cy="919173"/>
          </a:xfrm>
        </p:grpSpPr>
        <p:sp>
          <p:nvSpPr>
            <p:cNvPr id="4" name="TextBox 3"/>
            <p:cNvSpPr txBox="1"/>
            <p:nvPr/>
          </p:nvSpPr>
          <p:spPr>
            <a:xfrm>
              <a:off x="3333632" y="2012037"/>
              <a:ext cx="2576696" cy="11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열정을 가진 자들이 모여 세상을 개척한다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10740" y="2715766"/>
              <a:ext cx="14401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91680" y="2229554"/>
            <a:ext cx="554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심화반 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Week 2.</a:t>
            </a: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Deep-Neural Network</a:t>
            </a:r>
            <a:endParaRPr lang="ko-KR" altLang="en-US" sz="22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65EA-6E85-4339-A28A-12C6B396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00733-1077-82CF-9CBA-876462C8859E}"/>
              </a:ext>
            </a:extLst>
          </p:cNvPr>
          <p:cNvSpPr txBox="1"/>
          <p:nvPr/>
        </p:nvSpPr>
        <p:spPr>
          <a:xfrm>
            <a:off x="5202711" y="3304024"/>
            <a:ext cx="18312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Presenter: Daehyun Kim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GDG Campus Korea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MODULABS AI/SW Lab.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 descr="Google Developer Groups">
            <a:extLst>
              <a:ext uri="{FF2B5EF4-FFF2-40B4-BE49-F238E27FC236}">
                <a16:creationId xmlns:a16="http://schemas.microsoft.com/office/drawing/2014/main" id="{A611CA96-A812-D0A7-6C59-5E9D58CB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Feedforward Network – </a:t>
            </a:r>
            <a:r>
              <a:rPr lang="en-US" altLang="ko" sz="1500" b="1" dirty="0">
                <a:latin typeface="Verdana"/>
                <a:ea typeface="Verdana"/>
                <a:cs typeface="Verdana"/>
                <a:sym typeface="Verdana"/>
              </a:rPr>
              <a:t>Binary Classification (</a:t>
            </a:r>
            <a:r>
              <a:rPr lang="ko-KR" altLang="en-US" sz="1500" b="1" dirty="0">
                <a:latin typeface="Verdana"/>
                <a:ea typeface="Verdana"/>
                <a:cs typeface="Verdana"/>
                <a:sym typeface="Verdana"/>
              </a:rPr>
              <a:t>이진분류</a:t>
            </a:r>
            <a:r>
              <a:rPr lang="en-US" altLang="ko-KR" sz="1500" b="1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lang="en-US" sz="15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118;p10">
            <a:extLst>
              <a:ext uri="{FF2B5EF4-FFF2-40B4-BE49-F238E27FC236}">
                <a16:creationId xmlns:a16="http://schemas.microsoft.com/office/drawing/2014/main" id="{A347CC12-D12E-FB38-BA11-60CEBFB4E7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8547" y="953119"/>
            <a:ext cx="7943491" cy="3691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8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Google Shape;1101;p103">
            <a:extLst>
              <a:ext uri="{FF2B5EF4-FFF2-40B4-BE49-F238E27FC236}">
                <a16:creationId xmlns:a16="http://schemas.microsoft.com/office/drawing/2014/main" id="{3D26CBBE-6DA0-09B9-62F2-CB312DEF221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7560" y="976811"/>
            <a:ext cx="4440126" cy="36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02;p103">
            <a:extLst>
              <a:ext uri="{FF2B5EF4-FFF2-40B4-BE49-F238E27FC236}">
                <a16:creationId xmlns:a16="http://schemas.microsoft.com/office/drawing/2014/main" id="{798BC05D-2599-B62F-284F-7E266B9E29B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8104" y="1159736"/>
            <a:ext cx="3539501" cy="3057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98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Google Shape;1109;p104">
            <a:extLst>
              <a:ext uri="{FF2B5EF4-FFF2-40B4-BE49-F238E27FC236}">
                <a16:creationId xmlns:a16="http://schemas.microsoft.com/office/drawing/2014/main" id="{6B357914-75F5-8AE8-F20A-8700595BBE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600" y="1015340"/>
            <a:ext cx="7740073" cy="3638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13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Google Shape;1116;p105">
            <a:extLst>
              <a:ext uri="{FF2B5EF4-FFF2-40B4-BE49-F238E27FC236}">
                <a16:creationId xmlns:a16="http://schemas.microsoft.com/office/drawing/2014/main" id="{3EBC78F9-81ED-3993-596A-7A2486194C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56011" b="49530"/>
          <a:stretch/>
        </p:blipFill>
        <p:spPr>
          <a:xfrm>
            <a:off x="1115616" y="1683844"/>
            <a:ext cx="3404748" cy="18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17;p105">
            <a:extLst>
              <a:ext uri="{FF2B5EF4-FFF2-40B4-BE49-F238E27FC236}">
                <a16:creationId xmlns:a16="http://schemas.microsoft.com/office/drawing/2014/main" id="{06099D33-4729-C129-6DA2-4D278F97FF4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72766" y="1036432"/>
            <a:ext cx="939663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18;p105">
            <a:extLst>
              <a:ext uri="{FF2B5EF4-FFF2-40B4-BE49-F238E27FC236}">
                <a16:creationId xmlns:a16="http://schemas.microsoft.com/office/drawing/2014/main" id="{5641A164-B5C1-7C6C-03CE-D7B5A3EED9F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72766" y="1683844"/>
            <a:ext cx="3968501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19;p105">
            <a:extLst>
              <a:ext uri="{FF2B5EF4-FFF2-40B4-BE49-F238E27FC236}">
                <a16:creationId xmlns:a16="http://schemas.microsoft.com/office/drawing/2014/main" id="{ECEF7365-F982-D272-6AD4-472BB62CF14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72766" y="2893894"/>
            <a:ext cx="1011982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20;p105">
            <a:extLst>
              <a:ext uri="{FF2B5EF4-FFF2-40B4-BE49-F238E27FC236}">
                <a16:creationId xmlns:a16="http://schemas.microsoft.com/office/drawing/2014/main" id="{911C66A5-B61F-4A70-E2D5-366F8C55A9A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72766" y="3593346"/>
            <a:ext cx="3911857" cy="7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52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Google Shape;1127;p106">
            <a:extLst>
              <a:ext uri="{FF2B5EF4-FFF2-40B4-BE49-F238E27FC236}">
                <a16:creationId xmlns:a16="http://schemas.microsoft.com/office/drawing/2014/main" id="{3040151E-BE03-4062-4BDA-FE029960827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6768" y="1150939"/>
            <a:ext cx="7919824" cy="343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13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Network size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1134;p107">
            <a:extLst>
              <a:ext uri="{FF2B5EF4-FFF2-40B4-BE49-F238E27FC236}">
                <a16:creationId xmlns:a16="http://schemas.microsoft.com/office/drawing/2014/main" id="{9E0EF228-C32D-1A3E-E970-B981AF42C4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1125" y="1158677"/>
            <a:ext cx="7110149" cy="349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Network size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1142;p108">
            <a:extLst>
              <a:ext uri="{FF2B5EF4-FFF2-40B4-BE49-F238E27FC236}">
                <a16:creationId xmlns:a16="http://schemas.microsoft.com/office/drawing/2014/main" id="{579AD480-19AB-FE9D-5199-03A3CEEA8A6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848" y="1345965"/>
            <a:ext cx="8439551" cy="30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41;p108">
            <a:extLst>
              <a:ext uri="{FF2B5EF4-FFF2-40B4-BE49-F238E27FC236}">
                <a16:creationId xmlns:a16="http://schemas.microsoft.com/office/drawing/2014/main" id="{4D4834B5-13B7-8A12-301B-1EE8C7765CF2}"/>
              </a:ext>
            </a:extLst>
          </p:cNvPr>
          <p:cNvSpPr txBox="1"/>
          <p:nvPr/>
        </p:nvSpPr>
        <p:spPr>
          <a:xfrm>
            <a:off x="0" y="4845000"/>
            <a:ext cx="76596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Goodfellow, Ian, Yoshua Bengio, and Aaron Courville. </a:t>
            </a:r>
            <a:r>
              <a:rPr lang="ko" sz="1000" b="0" i="1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ko" sz="10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MIT press, 2016.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66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3EDDF-FDB4-45A0-82A7-3AC181A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95486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EE990-FE67-60E8-B766-FDC359D83D08}"/>
              </a:ext>
            </a:extLst>
          </p:cNvPr>
          <p:cNvSpPr txBox="1"/>
          <p:nvPr/>
        </p:nvSpPr>
        <p:spPr>
          <a:xfrm>
            <a:off x="4318544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Q &amp; A 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Picture 2" descr="Google Developer Groups">
            <a:extLst>
              <a:ext uri="{FF2B5EF4-FFF2-40B4-BE49-F238E27FC236}">
                <a16:creationId xmlns:a16="http://schemas.microsoft.com/office/drawing/2014/main" id="{5D965F5E-7173-60D4-7791-75174560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Feedforward Network –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다중분류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124;p11">
            <a:extLst>
              <a:ext uri="{FF2B5EF4-FFF2-40B4-BE49-F238E27FC236}">
                <a16:creationId xmlns:a16="http://schemas.microsoft.com/office/drawing/2014/main" id="{2C8D6E03-F3BC-E9F7-09E9-E39A01A68D6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1960" y="1739261"/>
            <a:ext cx="4798025" cy="20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6;p11">
            <a:extLst>
              <a:ext uri="{FF2B5EF4-FFF2-40B4-BE49-F238E27FC236}">
                <a16:creationId xmlns:a16="http://schemas.microsoft.com/office/drawing/2014/main" id="{679A96F1-122E-5F38-0C3C-AB3023EA832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5534" y="1333761"/>
            <a:ext cx="3182400" cy="31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7;p11">
            <a:extLst>
              <a:ext uri="{FF2B5EF4-FFF2-40B4-BE49-F238E27FC236}">
                <a16:creationId xmlns:a16="http://schemas.microsoft.com/office/drawing/2014/main" id="{D4CF1BFD-A919-F52F-94EC-D6F99BC9D7C6}"/>
              </a:ext>
            </a:extLst>
          </p:cNvPr>
          <p:cNvSpPr txBox="1"/>
          <p:nvPr/>
        </p:nvSpPr>
        <p:spPr>
          <a:xfrm>
            <a:off x="1034134" y="997161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데이터가 어떤 class에 속할 확률은?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1011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138;p12">
            <a:extLst>
              <a:ext uri="{FF2B5EF4-FFF2-40B4-BE49-F238E27FC236}">
                <a16:creationId xmlns:a16="http://schemas.microsoft.com/office/drawing/2014/main" id="{AEE0771D-4259-EC9E-7FBE-96453CDBB1F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2033" y="923740"/>
            <a:ext cx="309808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;p12">
            <a:extLst>
              <a:ext uri="{FF2B5EF4-FFF2-40B4-BE49-F238E27FC236}">
                <a16:creationId xmlns:a16="http://schemas.microsoft.com/office/drawing/2014/main" id="{C81D815A-E287-E41B-6D4E-FD43D40A183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65996" y="923740"/>
            <a:ext cx="3474090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49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145;p13">
            <a:extLst>
              <a:ext uri="{FF2B5EF4-FFF2-40B4-BE49-F238E27FC236}">
                <a16:creationId xmlns:a16="http://schemas.microsoft.com/office/drawing/2014/main" id="{FC32983D-2DA7-8385-5E20-282A41F1FE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9772" y="847684"/>
            <a:ext cx="7885606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71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Feedforward Network - 다중분류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151;p14">
            <a:extLst>
              <a:ext uri="{FF2B5EF4-FFF2-40B4-BE49-F238E27FC236}">
                <a16:creationId xmlns:a16="http://schemas.microsoft.com/office/drawing/2014/main" id="{02BDBADE-3622-9564-C5FB-3F5F24AC64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468" y="971485"/>
            <a:ext cx="8032223" cy="375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788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Feedforward Network - 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예측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157;p15">
            <a:extLst>
              <a:ext uri="{FF2B5EF4-FFF2-40B4-BE49-F238E27FC236}">
                <a16:creationId xmlns:a16="http://schemas.microsoft.com/office/drawing/2014/main" id="{F78E33EA-7038-E0D1-A08B-534AD9DF5A2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422" y="1434338"/>
            <a:ext cx="3771850" cy="28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8;p15">
            <a:extLst>
              <a:ext uri="{FF2B5EF4-FFF2-40B4-BE49-F238E27FC236}">
                <a16:creationId xmlns:a16="http://schemas.microsoft.com/office/drawing/2014/main" id="{F99C1881-F200-F563-2631-33055F02E985}"/>
              </a:ext>
            </a:extLst>
          </p:cNvPr>
          <p:cNvSpPr txBox="1"/>
          <p:nvPr/>
        </p:nvSpPr>
        <p:spPr>
          <a:xfrm>
            <a:off x="938572" y="1142138"/>
            <a:ext cx="3252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입력 값에 대한 연속 함수의 값을 예측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159;p15">
            <a:extLst>
              <a:ext uri="{FF2B5EF4-FFF2-40B4-BE49-F238E27FC236}">
                <a16:creationId xmlns:a16="http://schemas.microsoft.com/office/drawing/2014/main" id="{3CCFCBDB-1E9C-EF13-242E-642AC2626C2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77522" y="1598551"/>
            <a:ext cx="4452501" cy="25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0;p15">
            <a:extLst>
              <a:ext uri="{FF2B5EF4-FFF2-40B4-BE49-F238E27FC236}">
                <a16:creationId xmlns:a16="http://schemas.microsoft.com/office/drawing/2014/main" id="{62C4434E-85F0-370D-63AF-023CB76544B3}"/>
              </a:ext>
            </a:extLst>
          </p:cNvPr>
          <p:cNvSpPr txBox="1"/>
          <p:nvPr/>
        </p:nvSpPr>
        <p:spPr>
          <a:xfrm>
            <a:off x="5734072" y="1147439"/>
            <a:ext cx="2339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Object segmentation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9357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166;p16">
            <a:extLst>
              <a:ext uri="{FF2B5EF4-FFF2-40B4-BE49-F238E27FC236}">
                <a16:creationId xmlns:a16="http://schemas.microsoft.com/office/drawing/2014/main" id="{F7A7BAF5-827E-2232-EA69-286108CBEE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1458775"/>
            <a:ext cx="8839199" cy="26498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7;p16">
            <a:extLst>
              <a:ext uri="{FF2B5EF4-FFF2-40B4-BE49-F238E27FC236}">
                <a16:creationId xmlns:a16="http://schemas.microsoft.com/office/drawing/2014/main" id="{A424AF06-08E7-4421-B9CD-04385E03437C}"/>
              </a:ext>
            </a:extLst>
          </p:cNvPr>
          <p:cNvSpPr/>
          <p:nvPr/>
        </p:nvSpPr>
        <p:spPr>
          <a:xfrm>
            <a:off x="3718775" y="3503625"/>
            <a:ext cx="11508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68;p16">
            <a:extLst>
              <a:ext uri="{FF2B5EF4-FFF2-40B4-BE49-F238E27FC236}">
                <a16:creationId xmlns:a16="http://schemas.microsoft.com/office/drawing/2014/main" id="{CA2DD4E2-CF65-7029-72E2-55DDE9E52471}"/>
              </a:ext>
            </a:extLst>
          </p:cNvPr>
          <p:cNvSpPr/>
          <p:nvPr/>
        </p:nvSpPr>
        <p:spPr>
          <a:xfrm>
            <a:off x="4769675" y="1458775"/>
            <a:ext cx="11508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69;p16">
            <a:extLst>
              <a:ext uri="{FF2B5EF4-FFF2-40B4-BE49-F238E27FC236}">
                <a16:creationId xmlns:a16="http://schemas.microsoft.com/office/drawing/2014/main" id="{E74CE5EE-A0CB-57D6-0CBC-684D1023C186}"/>
              </a:ext>
            </a:extLst>
          </p:cNvPr>
          <p:cNvSpPr/>
          <p:nvPr/>
        </p:nvSpPr>
        <p:spPr>
          <a:xfrm>
            <a:off x="1920400" y="1350775"/>
            <a:ext cx="1150800" cy="49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96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75;p17">
            <a:extLst>
              <a:ext uri="{FF2B5EF4-FFF2-40B4-BE49-F238E27FC236}">
                <a16:creationId xmlns:a16="http://schemas.microsoft.com/office/drawing/2014/main" id="{33DE776E-E8A7-4FC2-BC86-F52C79F0F39F}"/>
              </a:ext>
            </a:extLst>
          </p:cNvPr>
          <p:cNvSpPr txBox="1"/>
          <p:nvPr/>
        </p:nvSpPr>
        <p:spPr>
          <a:xfrm>
            <a:off x="3272250" y="1594975"/>
            <a:ext cx="259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176;p17">
            <a:extLst>
              <a:ext uri="{FF2B5EF4-FFF2-40B4-BE49-F238E27FC236}">
                <a16:creationId xmlns:a16="http://schemas.microsoft.com/office/drawing/2014/main" id="{EEED2473-8BA8-D215-0091-6E95D6D7D34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663" y="2059313"/>
            <a:ext cx="2533973" cy="16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7;p17">
            <a:extLst>
              <a:ext uri="{FF2B5EF4-FFF2-40B4-BE49-F238E27FC236}">
                <a16:creationId xmlns:a16="http://schemas.microsoft.com/office/drawing/2014/main" id="{309D5370-4435-5AF5-38DF-1C45D6806B7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1621" r="49505"/>
          <a:stretch/>
        </p:blipFill>
        <p:spPr>
          <a:xfrm>
            <a:off x="33484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8;p17">
            <a:extLst>
              <a:ext uri="{FF2B5EF4-FFF2-40B4-BE49-F238E27FC236}">
                <a16:creationId xmlns:a16="http://schemas.microsoft.com/office/drawing/2014/main" id="{C8EDC5E1-411F-C168-AADC-4DA3DE37DD63}"/>
              </a:ext>
            </a:extLst>
          </p:cNvPr>
          <p:cNvSpPr txBox="1"/>
          <p:nvPr/>
        </p:nvSpPr>
        <p:spPr>
          <a:xfrm>
            <a:off x="562450" y="1594975"/>
            <a:ext cx="261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" name="Google Shape;180;p17">
            <a:extLst>
              <a:ext uri="{FF2B5EF4-FFF2-40B4-BE49-F238E27FC236}">
                <a16:creationId xmlns:a16="http://schemas.microsoft.com/office/drawing/2014/main" id="{07F59F76-E2A1-B98E-4875-E855B1B71D6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9505" t="11621"/>
          <a:stretch/>
        </p:blipFill>
        <p:spPr>
          <a:xfrm>
            <a:off x="59903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1;p17">
            <a:extLst>
              <a:ext uri="{FF2B5EF4-FFF2-40B4-BE49-F238E27FC236}">
                <a16:creationId xmlns:a16="http://schemas.microsoft.com/office/drawing/2014/main" id="{606CAE57-3F3A-8072-3FD1-D64186DDC37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9505" t="11621"/>
          <a:stretch/>
        </p:blipFill>
        <p:spPr>
          <a:xfrm>
            <a:off x="6066550" y="1983125"/>
            <a:ext cx="2337500" cy="2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79;p17">
            <a:extLst>
              <a:ext uri="{FF2B5EF4-FFF2-40B4-BE49-F238E27FC236}">
                <a16:creationId xmlns:a16="http://schemas.microsoft.com/office/drawing/2014/main" id="{76C6AB66-9F43-376C-710E-9DC79E02690E}"/>
              </a:ext>
            </a:extLst>
          </p:cNvPr>
          <p:cNvSpPr txBox="1"/>
          <p:nvPr/>
        </p:nvSpPr>
        <p:spPr>
          <a:xfrm>
            <a:off x="5971550" y="1594975"/>
            <a:ext cx="2832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Multi-class classification</a:t>
            </a:r>
            <a:endParaRPr sz="1400" b="1" i="0" u="sng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1754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187;p18">
            <a:extLst>
              <a:ext uri="{FF2B5EF4-FFF2-40B4-BE49-F238E27FC236}">
                <a16:creationId xmlns:a16="http://schemas.microsoft.com/office/drawing/2014/main" id="{A4B12B5B-E94B-420A-557A-A4BED16C0C87}"/>
              </a:ext>
            </a:extLst>
          </p:cNvPr>
          <p:cNvSpPr txBox="1">
            <a:spLocks/>
          </p:cNvSpPr>
          <p:nvPr/>
        </p:nvSpPr>
        <p:spPr>
          <a:xfrm>
            <a:off x="965391" y="95311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US" altLang="ko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Hypothesis - </a:t>
            </a:r>
            <a:r>
              <a:rPr lang="ko-KR" altLang="en-US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가설 설정 </a:t>
            </a:r>
            <a:r>
              <a:rPr lang="en-US" altLang="ko-KR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 설정</a:t>
            </a:r>
            <a:r>
              <a:rPr lang="en-US" altLang="ko-KR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lang="ko-KR" altLang="en-US" sz="22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42900" algn="l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Verdana"/>
              <a:buChar char="●"/>
            </a:pPr>
            <a:r>
              <a:rPr lang="ko-KR" altLang="en-US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어떤 </a:t>
            </a:r>
            <a:r>
              <a:rPr lang="en-US" altLang="ko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Hypothesis </a:t>
            </a:r>
            <a:r>
              <a:rPr lang="ko-KR" altLang="en-US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가 좋을까</a:t>
            </a:r>
            <a:r>
              <a:rPr lang="en-US" altLang="ko-KR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 (</a:t>
            </a:r>
            <a:r>
              <a:rPr lang="ko-KR" altLang="en-US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어떤 모델이 좋을까</a:t>
            </a:r>
            <a:r>
              <a:rPr lang="en-US" altLang="ko-KR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?)</a:t>
            </a:r>
            <a:endParaRPr lang="ko-KR" altLang="en-US" sz="22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42900" algn="l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US" altLang="ko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Loss(Cost) Function / Loss(Cost) </a:t>
            </a:r>
            <a:r>
              <a:rPr lang="ko-KR" altLang="en-US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함수</a:t>
            </a:r>
          </a:p>
          <a:p>
            <a:pPr marL="457200" indent="-342900" algn="l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US" altLang="ko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Minimize Cost </a:t>
            </a:r>
            <a:r>
              <a:rPr lang="ko-KR" altLang="en-US" sz="22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비용 최소화</a:t>
            </a:r>
          </a:p>
        </p:txBody>
      </p:sp>
    </p:spTree>
    <p:extLst>
      <p:ext uri="{BB962C8B-B14F-4D97-AF65-F5344CB8AC3E}">
        <p14:creationId xmlns:p14="http://schemas.microsoft.com/office/powerpoint/2010/main" val="141729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Simple Feedforward Network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95;p19">
            <a:extLst>
              <a:ext uri="{FF2B5EF4-FFF2-40B4-BE49-F238E27FC236}">
                <a16:creationId xmlns:a16="http://schemas.microsoft.com/office/drawing/2014/main" id="{2B16B3C7-BDE3-5087-50B5-D9118FC650ED}"/>
              </a:ext>
            </a:extLst>
          </p:cNvPr>
          <p:cNvSpPr txBox="1"/>
          <p:nvPr/>
        </p:nvSpPr>
        <p:spPr>
          <a:xfrm>
            <a:off x="804161" y="4791769"/>
            <a:ext cx="35670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https://en.wikipedia.org/wiki/Linear_regression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196;p19">
            <a:extLst>
              <a:ext uri="{FF2B5EF4-FFF2-40B4-BE49-F238E27FC236}">
                <a16:creationId xmlns:a16="http://schemas.microsoft.com/office/drawing/2014/main" id="{188355BF-0551-65C7-75BC-90A70AA932E5}"/>
              </a:ext>
            </a:extLst>
          </p:cNvPr>
          <p:cNvSpPr/>
          <p:nvPr/>
        </p:nvSpPr>
        <p:spPr>
          <a:xfrm>
            <a:off x="3279611" y="1730069"/>
            <a:ext cx="1150800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 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92;p19">
            <a:extLst>
              <a:ext uri="{FF2B5EF4-FFF2-40B4-BE49-F238E27FC236}">
                <a16:creationId xmlns:a16="http://schemas.microsoft.com/office/drawing/2014/main" id="{A8C3AB5E-F291-71CD-D986-3DABE7BD91C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778" r="14259"/>
          <a:stretch/>
        </p:blipFill>
        <p:spPr>
          <a:xfrm>
            <a:off x="6480212" y="1241410"/>
            <a:ext cx="2518952" cy="106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94;p19">
            <a:extLst>
              <a:ext uri="{FF2B5EF4-FFF2-40B4-BE49-F238E27FC236}">
                <a16:creationId xmlns:a16="http://schemas.microsoft.com/office/drawing/2014/main" id="{D63E8EF6-12CD-D9D7-01F0-05306B4EE41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00" y="970794"/>
            <a:ext cx="577659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19">
            <a:extLst>
              <a:ext uri="{FF2B5EF4-FFF2-40B4-BE49-F238E27FC236}">
                <a16:creationId xmlns:a16="http://schemas.microsoft.com/office/drawing/2014/main" id="{85806D45-0F40-35E7-2D01-FDEC8762AB26}"/>
              </a:ext>
            </a:extLst>
          </p:cNvPr>
          <p:cNvSpPr/>
          <p:nvPr/>
        </p:nvSpPr>
        <p:spPr>
          <a:xfrm>
            <a:off x="6516216" y="2167669"/>
            <a:ext cx="792088" cy="40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8;p19">
            <a:extLst>
              <a:ext uri="{FF2B5EF4-FFF2-40B4-BE49-F238E27FC236}">
                <a16:creationId xmlns:a16="http://schemas.microsoft.com/office/drawing/2014/main" id="{C4975BF6-7192-8902-EFDE-87ED0CD5DC6A}"/>
              </a:ext>
            </a:extLst>
          </p:cNvPr>
          <p:cNvSpPr/>
          <p:nvPr/>
        </p:nvSpPr>
        <p:spPr>
          <a:xfrm>
            <a:off x="7164288" y="1076714"/>
            <a:ext cx="1150800" cy="270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Deep-Neural Network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0" name="Google Shape;204;p20">
            <a:extLst>
              <a:ext uri="{FF2B5EF4-FFF2-40B4-BE49-F238E27FC236}">
                <a16:creationId xmlns:a16="http://schemas.microsoft.com/office/drawing/2014/main" id="{CCC1A692-3B09-1426-214E-0FABDF352A5E}"/>
              </a:ext>
            </a:extLst>
          </p:cNvPr>
          <p:cNvGraphicFramePr/>
          <p:nvPr/>
        </p:nvGraphicFramePr>
        <p:xfrm>
          <a:off x="2349350" y="1686875"/>
          <a:ext cx="4445300" cy="292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2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sz="20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20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0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0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" sz="20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0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Google Shape;205;p20">
            <a:extLst>
              <a:ext uri="{FF2B5EF4-FFF2-40B4-BE49-F238E27FC236}">
                <a16:creationId xmlns:a16="http://schemas.microsoft.com/office/drawing/2014/main" id="{E34FAB1B-BF9C-A52F-424D-1B2FE8EFEB71}"/>
              </a:ext>
            </a:extLst>
          </p:cNvPr>
          <p:cNvSpPr txBox="1"/>
          <p:nvPr/>
        </p:nvSpPr>
        <p:spPr>
          <a:xfrm>
            <a:off x="3272250" y="1246325"/>
            <a:ext cx="259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아래 데이터를 예측해보자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0385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Linear Regression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" name="Google Shape;211;p21">
            <a:extLst>
              <a:ext uri="{FF2B5EF4-FFF2-40B4-BE49-F238E27FC236}">
                <a16:creationId xmlns:a16="http://schemas.microsoft.com/office/drawing/2014/main" id="{C91796B8-9DB8-9CE3-8AD4-021D165D6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073315"/>
              </p:ext>
            </p:extLst>
          </p:nvPr>
        </p:nvGraphicFramePr>
        <p:xfrm>
          <a:off x="1072637" y="1097892"/>
          <a:ext cx="2450350" cy="33151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sz="2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2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" sz="24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24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Google Shape;212;p21">
            <a:extLst>
              <a:ext uri="{FF2B5EF4-FFF2-40B4-BE49-F238E27FC236}">
                <a16:creationId xmlns:a16="http://schemas.microsoft.com/office/drawing/2014/main" id="{EA82B286-F15D-A0A6-588E-A6B0D37C7DD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0437" y="1650417"/>
            <a:ext cx="4202993" cy="27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3;p21">
            <a:extLst>
              <a:ext uri="{FF2B5EF4-FFF2-40B4-BE49-F238E27FC236}">
                <a16:creationId xmlns:a16="http://schemas.microsoft.com/office/drawing/2014/main" id="{EAF87428-33E4-42BE-67A8-80192C99DC2B}"/>
              </a:ext>
            </a:extLst>
          </p:cNvPr>
          <p:cNvSpPr txBox="1"/>
          <p:nvPr/>
        </p:nvSpPr>
        <p:spPr>
          <a:xfrm>
            <a:off x="4426137" y="995042"/>
            <a:ext cx="45798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데이터를 그래프로 표현하면 아래와 같다.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3896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Linear Regression -&gt; Hypothesis (Linear)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221;p22">
            <a:extLst>
              <a:ext uri="{FF2B5EF4-FFF2-40B4-BE49-F238E27FC236}">
                <a16:creationId xmlns:a16="http://schemas.microsoft.com/office/drawing/2014/main" id="{BAD01B2E-C6F0-DA52-BE5C-92F1C0A44C4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2775" r="62538" b="65615"/>
          <a:stretch/>
        </p:blipFill>
        <p:spPr>
          <a:xfrm>
            <a:off x="848436" y="1080628"/>
            <a:ext cx="3125900" cy="7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22;p22">
            <a:extLst>
              <a:ext uri="{FF2B5EF4-FFF2-40B4-BE49-F238E27FC236}">
                <a16:creationId xmlns:a16="http://schemas.microsoft.com/office/drawing/2014/main" id="{31CF7CC4-1E3B-5851-8DE8-354D0B45D912}"/>
              </a:ext>
            </a:extLst>
          </p:cNvPr>
          <p:cNvSpPr txBox="1"/>
          <p:nvPr/>
        </p:nvSpPr>
        <p:spPr>
          <a:xfrm>
            <a:off x="760361" y="2108028"/>
            <a:ext cx="3281700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데이터를 예측하는 직선을 가설로 설정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W, b 값에 따라서 다양한 가설이 설정 될 수 있다.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Google Shape;225;p22">
            <a:extLst>
              <a:ext uri="{FF2B5EF4-FFF2-40B4-BE49-F238E27FC236}">
                <a16:creationId xmlns:a16="http://schemas.microsoft.com/office/drawing/2014/main" id="{99D321CD-0882-E70F-6D11-3F87AB474BB2}"/>
              </a:ext>
            </a:extLst>
          </p:cNvPr>
          <p:cNvSpPr/>
          <p:nvPr/>
        </p:nvSpPr>
        <p:spPr>
          <a:xfrm>
            <a:off x="919961" y="1143378"/>
            <a:ext cx="3054300" cy="69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219;p22">
            <a:extLst>
              <a:ext uri="{FF2B5EF4-FFF2-40B4-BE49-F238E27FC236}">
                <a16:creationId xmlns:a16="http://schemas.microsoft.com/office/drawing/2014/main" id="{CB3F0D6E-8577-D8BF-C55E-BBC8069AC01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8261" y="1113854"/>
            <a:ext cx="5055739" cy="33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20;p22">
            <a:extLst>
              <a:ext uri="{FF2B5EF4-FFF2-40B4-BE49-F238E27FC236}">
                <a16:creationId xmlns:a16="http://schemas.microsoft.com/office/drawing/2014/main" id="{500B1C3E-7ECD-6AB9-ABDD-3F999733FF07}"/>
              </a:ext>
            </a:extLst>
          </p:cNvPr>
          <p:cNvCxnSpPr/>
          <p:nvPr/>
        </p:nvCxnSpPr>
        <p:spPr>
          <a:xfrm rot="10800000" flipH="1">
            <a:off x="5011711" y="1099504"/>
            <a:ext cx="3426300" cy="3113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" name="Google Shape;223;p22">
            <a:extLst>
              <a:ext uri="{FF2B5EF4-FFF2-40B4-BE49-F238E27FC236}">
                <a16:creationId xmlns:a16="http://schemas.microsoft.com/office/drawing/2014/main" id="{B5A22933-4AED-C0EB-7AE1-BD4D5011F96B}"/>
              </a:ext>
            </a:extLst>
          </p:cNvPr>
          <p:cNvCxnSpPr/>
          <p:nvPr/>
        </p:nvCxnSpPr>
        <p:spPr>
          <a:xfrm rot="10800000" flipH="1">
            <a:off x="5385436" y="901279"/>
            <a:ext cx="2076600" cy="3143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" name="Google Shape;224;p22">
            <a:extLst>
              <a:ext uri="{FF2B5EF4-FFF2-40B4-BE49-F238E27FC236}">
                <a16:creationId xmlns:a16="http://schemas.microsoft.com/office/drawing/2014/main" id="{53C9F35A-9139-71D3-AB2F-98F127CA0750}"/>
              </a:ext>
            </a:extLst>
          </p:cNvPr>
          <p:cNvCxnSpPr/>
          <p:nvPr/>
        </p:nvCxnSpPr>
        <p:spPr>
          <a:xfrm rot="10800000" flipH="1">
            <a:off x="4683561" y="1550504"/>
            <a:ext cx="4100100" cy="21684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70385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Hypothesis -&gt; Loss(Cost)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230;p23">
            <a:extLst>
              <a:ext uri="{FF2B5EF4-FFF2-40B4-BE49-F238E27FC236}">
                <a16:creationId xmlns:a16="http://schemas.microsoft.com/office/drawing/2014/main" id="{123ED49B-62EE-4728-B4E3-B3F39448CA7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571" r="62997" b="38347"/>
          <a:stretch/>
        </p:blipFill>
        <p:spPr>
          <a:xfrm>
            <a:off x="529975" y="1495775"/>
            <a:ext cx="2994501" cy="155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32;p23">
            <a:extLst>
              <a:ext uri="{FF2B5EF4-FFF2-40B4-BE49-F238E27FC236}">
                <a16:creationId xmlns:a16="http://schemas.microsoft.com/office/drawing/2014/main" id="{4B42F731-ABBA-2151-946F-3FFD1D37381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1920" y="1145940"/>
            <a:ext cx="5055739" cy="33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233;p23">
            <a:extLst>
              <a:ext uri="{FF2B5EF4-FFF2-40B4-BE49-F238E27FC236}">
                <a16:creationId xmlns:a16="http://schemas.microsoft.com/office/drawing/2014/main" id="{C339DFEA-52B5-2BD0-0E89-80FE08634CB6}"/>
              </a:ext>
            </a:extLst>
          </p:cNvPr>
          <p:cNvCxnSpPr/>
          <p:nvPr/>
        </p:nvCxnSpPr>
        <p:spPr>
          <a:xfrm rot="10800000" flipH="1">
            <a:off x="4775370" y="1131590"/>
            <a:ext cx="3426300" cy="3113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" name="Google Shape;234;p23">
            <a:extLst>
              <a:ext uri="{FF2B5EF4-FFF2-40B4-BE49-F238E27FC236}">
                <a16:creationId xmlns:a16="http://schemas.microsoft.com/office/drawing/2014/main" id="{25020950-E68B-EE67-A9A7-D3E64829145C}"/>
              </a:ext>
            </a:extLst>
          </p:cNvPr>
          <p:cNvCxnSpPr/>
          <p:nvPr/>
        </p:nvCxnSpPr>
        <p:spPr>
          <a:xfrm>
            <a:off x="5516370" y="3398440"/>
            <a:ext cx="0" cy="21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235;p23">
            <a:extLst>
              <a:ext uri="{FF2B5EF4-FFF2-40B4-BE49-F238E27FC236}">
                <a16:creationId xmlns:a16="http://schemas.microsoft.com/office/drawing/2014/main" id="{E1903E48-DE22-F343-C17B-630147D536E0}"/>
              </a:ext>
            </a:extLst>
          </p:cNvPr>
          <p:cNvCxnSpPr/>
          <p:nvPr/>
        </p:nvCxnSpPr>
        <p:spPr>
          <a:xfrm>
            <a:off x="7523395" y="1788240"/>
            <a:ext cx="0" cy="21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236;p23">
            <a:extLst>
              <a:ext uri="{FF2B5EF4-FFF2-40B4-BE49-F238E27FC236}">
                <a16:creationId xmlns:a16="http://schemas.microsoft.com/office/drawing/2014/main" id="{23DC1214-8D3D-2FD6-47D8-52C9398F9948}"/>
              </a:ext>
            </a:extLst>
          </p:cNvPr>
          <p:cNvSpPr txBox="1"/>
          <p:nvPr/>
        </p:nvSpPr>
        <p:spPr>
          <a:xfrm>
            <a:off x="311700" y="3337725"/>
            <a:ext cx="32817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예측한 H(x) 값과 실제 데이터의 정답 y의 차이가 Loss가 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237;p23">
            <a:extLst>
              <a:ext uri="{FF2B5EF4-FFF2-40B4-BE49-F238E27FC236}">
                <a16:creationId xmlns:a16="http://schemas.microsoft.com/office/drawing/2014/main" id="{31D13B3F-B50F-9BA4-7CAF-B302D8E1751F}"/>
              </a:ext>
            </a:extLst>
          </p:cNvPr>
          <p:cNvSpPr/>
          <p:nvPr/>
        </p:nvSpPr>
        <p:spPr>
          <a:xfrm>
            <a:off x="387900" y="1417925"/>
            <a:ext cx="3212700" cy="1632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79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Loss(Cost) function - Mean Squared Error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243;p24">
            <a:extLst>
              <a:ext uri="{FF2B5EF4-FFF2-40B4-BE49-F238E27FC236}">
                <a16:creationId xmlns:a16="http://schemas.microsoft.com/office/drawing/2014/main" id="{B09D51FE-92ED-EC56-A719-E560F4F044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1426000"/>
            <a:ext cx="8839203" cy="330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44;p24">
            <a:extLst>
              <a:ext uri="{FF2B5EF4-FFF2-40B4-BE49-F238E27FC236}">
                <a16:creationId xmlns:a16="http://schemas.microsoft.com/office/drawing/2014/main" id="{7E2C0425-7C5A-36B5-95BD-FE8EF10C412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7347" y="2063781"/>
            <a:ext cx="3604949" cy="2552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245;p24">
            <a:extLst>
              <a:ext uri="{FF2B5EF4-FFF2-40B4-BE49-F238E27FC236}">
                <a16:creationId xmlns:a16="http://schemas.microsoft.com/office/drawing/2014/main" id="{E7E698C4-4379-B182-901E-90B9AE2F7D0E}"/>
              </a:ext>
            </a:extLst>
          </p:cNvPr>
          <p:cNvCxnSpPr/>
          <p:nvPr/>
        </p:nvCxnSpPr>
        <p:spPr>
          <a:xfrm rot="10800000" flipH="1">
            <a:off x="5885805" y="2052896"/>
            <a:ext cx="2443200" cy="238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" name="Google Shape;246;p24">
            <a:extLst>
              <a:ext uri="{FF2B5EF4-FFF2-40B4-BE49-F238E27FC236}">
                <a16:creationId xmlns:a16="http://schemas.microsoft.com/office/drawing/2014/main" id="{706E01D6-84E8-0345-3956-FE4EB863D1DB}"/>
              </a:ext>
            </a:extLst>
          </p:cNvPr>
          <p:cNvCxnSpPr/>
          <p:nvPr/>
        </p:nvCxnSpPr>
        <p:spPr>
          <a:xfrm>
            <a:off x="6414168" y="3787461"/>
            <a:ext cx="0" cy="163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47;p24">
            <a:extLst>
              <a:ext uri="{FF2B5EF4-FFF2-40B4-BE49-F238E27FC236}">
                <a16:creationId xmlns:a16="http://schemas.microsoft.com/office/drawing/2014/main" id="{3E7CAD2F-6D3A-5ABD-DAC6-C178CDA496AA}"/>
              </a:ext>
            </a:extLst>
          </p:cNvPr>
          <p:cNvCxnSpPr/>
          <p:nvPr/>
        </p:nvCxnSpPr>
        <p:spPr>
          <a:xfrm>
            <a:off x="7845260" y="2555288"/>
            <a:ext cx="0" cy="163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248;p24">
            <a:extLst>
              <a:ext uri="{FF2B5EF4-FFF2-40B4-BE49-F238E27FC236}">
                <a16:creationId xmlns:a16="http://schemas.microsoft.com/office/drawing/2014/main" id="{07CFD9A6-738D-1AFE-B69F-C999F5EB23D7}"/>
              </a:ext>
            </a:extLst>
          </p:cNvPr>
          <p:cNvSpPr/>
          <p:nvPr/>
        </p:nvSpPr>
        <p:spPr>
          <a:xfrm>
            <a:off x="155425" y="2041575"/>
            <a:ext cx="4847400" cy="224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49;p24">
            <a:extLst>
              <a:ext uri="{FF2B5EF4-FFF2-40B4-BE49-F238E27FC236}">
                <a16:creationId xmlns:a16="http://schemas.microsoft.com/office/drawing/2014/main" id="{CD11CEC1-781A-1AD5-57DC-C1606E023E99}"/>
              </a:ext>
            </a:extLst>
          </p:cNvPr>
          <p:cNvSpPr txBox="1"/>
          <p:nvPr/>
        </p:nvSpPr>
        <p:spPr>
          <a:xfrm>
            <a:off x="1015275" y="1562200"/>
            <a:ext cx="31557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데이터가 3개일때 Loss를 구하면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" name="Google Shape;250;p24">
            <a:extLst>
              <a:ext uri="{FF2B5EF4-FFF2-40B4-BE49-F238E27FC236}">
                <a16:creationId xmlns:a16="http://schemas.microsoft.com/office/drawing/2014/main" id="{C8D0CEDF-0FA3-8E02-F992-B9FB31C7006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012" t="68134" r="4176" b="6744"/>
          <a:stretch/>
        </p:blipFill>
        <p:spPr>
          <a:xfrm>
            <a:off x="311700" y="3343975"/>
            <a:ext cx="4496674" cy="50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Hypothesis and Loss(Cost)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256;p25">
            <a:extLst>
              <a:ext uri="{FF2B5EF4-FFF2-40B4-BE49-F238E27FC236}">
                <a16:creationId xmlns:a16="http://schemas.microsoft.com/office/drawing/2014/main" id="{AB85A8DF-8A34-6379-BF59-232F704B1564}"/>
              </a:ext>
            </a:extLst>
          </p:cNvPr>
          <p:cNvSpPr txBox="1"/>
          <p:nvPr/>
        </p:nvSpPr>
        <p:spPr>
          <a:xfrm>
            <a:off x="1863450" y="1043011"/>
            <a:ext cx="5417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최적화에 대한 그래프를 간단히 그리기 위해서 bias 제거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257;p25">
            <a:extLst>
              <a:ext uri="{FF2B5EF4-FFF2-40B4-BE49-F238E27FC236}">
                <a16:creationId xmlns:a16="http://schemas.microsoft.com/office/drawing/2014/main" id="{F41F4F6F-2E21-BA72-F9B4-CC7CA87F7C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63340"/>
          <a:stretch/>
        </p:blipFill>
        <p:spPr>
          <a:xfrm>
            <a:off x="1305413" y="1715311"/>
            <a:ext cx="6533150" cy="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58;p25">
            <a:extLst>
              <a:ext uri="{FF2B5EF4-FFF2-40B4-BE49-F238E27FC236}">
                <a16:creationId xmlns:a16="http://schemas.microsoft.com/office/drawing/2014/main" id="{A5BF0D28-4AF9-BCBA-21C9-9E9DF79069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65709"/>
          <a:stretch/>
        </p:blipFill>
        <p:spPr>
          <a:xfrm>
            <a:off x="1223963" y="3372236"/>
            <a:ext cx="6086475" cy="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9;p25">
            <a:extLst>
              <a:ext uri="{FF2B5EF4-FFF2-40B4-BE49-F238E27FC236}">
                <a16:creationId xmlns:a16="http://schemas.microsoft.com/office/drawing/2014/main" id="{B7901C86-E3AA-BC43-444E-2155312D10BC}"/>
              </a:ext>
            </a:extLst>
          </p:cNvPr>
          <p:cNvSpPr/>
          <p:nvPr/>
        </p:nvSpPr>
        <p:spPr>
          <a:xfrm>
            <a:off x="4392000" y="2944911"/>
            <a:ext cx="360000" cy="401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260;p25">
            <a:extLst>
              <a:ext uri="{FF2B5EF4-FFF2-40B4-BE49-F238E27FC236}">
                <a16:creationId xmlns:a16="http://schemas.microsoft.com/office/drawing/2014/main" id="{00E2D956-EBCC-A5C1-5BA5-6943B99D8F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63340"/>
          <a:stretch/>
        </p:blipFill>
        <p:spPr>
          <a:xfrm>
            <a:off x="1305425" y="2210161"/>
            <a:ext cx="6533150" cy="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1;p25">
            <a:extLst>
              <a:ext uri="{FF2B5EF4-FFF2-40B4-BE49-F238E27FC236}">
                <a16:creationId xmlns:a16="http://schemas.microsoft.com/office/drawing/2014/main" id="{0D7F81B2-331E-C388-BB4C-E860442B7B7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8074"/>
          <a:stretch/>
        </p:blipFill>
        <p:spPr>
          <a:xfrm>
            <a:off x="1223963" y="4012761"/>
            <a:ext cx="6086475" cy="65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71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267;p26">
            <a:extLst>
              <a:ext uri="{FF2B5EF4-FFF2-40B4-BE49-F238E27FC236}">
                <a16:creationId xmlns:a16="http://schemas.microsoft.com/office/drawing/2014/main" id="{3590D986-ACE5-B203-CB1E-384CCB14DB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2563" y="1627337"/>
            <a:ext cx="4515689" cy="57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268;p26">
            <a:extLst>
              <a:ext uri="{FF2B5EF4-FFF2-40B4-BE49-F238E27FC236}">
                <a16:creationId xmlns:a16="http://schemas.microsoft.com/office/drawing/2014/main" id="{9254F220-4287-9DAA-CAB7-ED16A3DB711F}"/>
              </a:ext>
            </a:extLst>
          </p:cNvPr>
          <p:cNvGraphicFramePr/>
          <p:nvPr/>
        </p:nvGraphicFramePr>
        <p:xfrm>
          <a:off x="1086375" y="1862000"/>
          <a:ext cx="188780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sz="18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8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8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Google Shape;269;p26">
            <a:extLst>
              <a:ext uri="{FF2B5EF4-FFF2-40B4-BE49-F238E27FC236}">
                <a16:creationId xmlns:a16="http://schemas.microsoft.com/office/drawing/2014/main" id="{8A015CCA-1D51-BE54-CDBA-29712F49F2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424"/>
          <a:stretch/>
        </p:blipFill>
        <p:spPr>
          <a:xfrm>
            <a:off x="4378050" y="2187000"/>
            <a:ext cx="3264724" cy="2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0;p26">
            <a:extLst>
              <a:ext uri="{FF2B5EF4-FFF2-40B4-BE49-F238E27FC236}">
                <a16:creationId xmlns:a16="http://schemas.microsoft.com/office/drawing/2014/main" id="{E374AC9D-B269-F2EE-DE5F-C281F12A0024}"/>
              </a:ext>
            </a:extLst>
          </p:cNvPr>
          <p:cNvSpPr txBox="1"/>
          <p:nvPr/>
        </p:nvSpPr>
        <p:spPr>
          <a:xfrm>
            <a:off x="908775" y="956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예측을 위한 데이터 x와 Loss function을 이용해 loss를 구하자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6000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276;p27">
            <a:extLst>
              <a:ext uri="{FF2B5EF4-FFF2-40B4-BE49-F238E27FC236}">
                <a16:creationId xmlns:a16="http://schemas.microsoft.com/office/drawing/2014/main" id="{FA2A74BA-6514-1E6A-D0CD-AE8CB8FA54D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185" r="54171" b="40793"/>
          <a:stretch/>
        </p:blipFill>
        <p:spPr>
          <a:xfrm>
            <a:off x="1253315" y="1851096"/>
            <a:ext cx="3281450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77;p27">
            <a:extLst>
              <a:ext uri="{FF2B5EF4-FFF2-40B4-BE49-F238E27FC236}">
                <a16:creationId xmlns:a16="http://schemas.microsoft.com/office/drawing/2014/main" id="{DA9631E8-0C2A-A864-68E7-AF23096DE44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53766" y="1567946"/>
            <a:ext cx="4603824" cy="2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78;p27">
            <a:extLst>
              <a:ext uri="{FF2B5EF4-FFF2-40B4-BE49-F238E27FC236}">
                <a16:creationId xmlns:a16="http://schemas.microsoft.com/office/drawing/2014/main" id="{A30D0349-0119-2197-D722-E49524C1B81A}"/>
              </a:ext>
            </a:extLst>
          </p:cNvPr>
          <p:cNvSpPr txBox="1"/>
          <p:nvPr/>
        </p:nvSpPr>
        <p:spPr>
          <a:xfrm>
            <a:off x="1213290" y="937096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계산된 Loss 값을 그래프로 그려보자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Google Shape;279;p27">
            <a:extLst>
              <a:ext uri="{FF2B5EF4-FFF2-40B4-BE49-F238E27FC236}">
                <a16:creationId xmlns:a16="http://schemas.microsoft.com/office/drawing/2014/main" id="{E188FCB7-B713-2972-A53F-B5B05684BFD4}"/>
              </a:ext>
            </a:extLst>
          </p:cNvPr>
          <p:cNvSpPr/>
          <p:nvPr/>
        </p:nvSpPr>
        <p:spPr>
          <a:xfrm>
            <a:off x="916490" y="1851096"/>
            <a:ext cx="3237300" cy="192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95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285;p28">
            <a:extLst>
              <a:ext uri="{FF2B5EF4-FFF2-40B4-BE49-F238E27FC236}">
                <a16:creationId xmlns:a16="http://schemas.microsoft.com/office/drawing/2014/main" id="{F5230493-EB46-C5EB-5681-5C0E06DD2F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032" r="6714" b="87072"/>
          <a:stretch/>
        </p:blipFill>
        <p:spPr>
          <a:xfrm>
            <a:off x="141631" y="1671007"/>
            <a:ext cx="4242999" cy="4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6;p28">
            <a:extLst>
              <a:ext uri="{FF2B5EF4-FFF2-40B4-BE49-F238E27FC236}">
                <a16:creationId xmlns:a16="http://schemas.microsoft.com/office/drawing/2014/main" id="{B6F6CBAA-4BDA-5DE9-7E7D-AA6A18B7FC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8691" y="2317355"/>
            <a:ext cx="4128876" cy="27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7;p28">
            <a:extLst>
              <a:ext uri="{FF2B5EF4-FFF2-40B4-BE49-F238E27FC236}">
                <a16:creationId xmlns:a16="http://schemas.microsoft.com/office/drawing/2014/main" id="{D6795D39-7F2F-D466-9394-EFBB833DCF16}"/>
              </a:ext>
            </a:extLst>
          </p:cNvPr>
          <p:cNvSpPr txBox="1"/>
          <p:nvPr/>
        </p:nvSpPr>
        <p:spPr>
          <a:xfrm>
            <a:off x="-1116632" y="1059582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 Function을 아래와 같이 구할 수 있다.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288;p28">
            <a:extLst>
              <a:ext uri="{FF2B5EF4-FFF2-40B4-BE49-F238E27FC236}">
                <a16:creationId xmlns:a16="http://schemas.microsoft.com/office/drawing/2014/main" id="{8757B501-929A-D55F-2212-6A71DA0C6887}"/>
              </a:ext>
            </a:extLst>
          </p:cNvPr>
          <p:cNvSpPr/>
          <p:nvPr/>
        </p:nvSpPr>
        <p:spPr>
          <a:xfrm>
            <a:off x="2376208" y="4495805"/>
            <a:ext cx="131400" cy="13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89;p28">
            <a:extLst>
              <a:ext uri="{FF2B5EF4-FFF2-40B4-BE49-F238E27FC236}">
                <a16:creationId xmlns:a16="http://schemas.microsoft.com/office/drawing/2014/main" id="{C64371D4-0C3A-EEF7-1807-719ED5B31558}"/>
              </a:ext>
            </a:extLst>
          </p:cNvPr>
          <p:cNvSpPr txBox="1"/>
          <p:nvPr/>
        </p:nvSpPr>
        <p:spPr>
          <a:xfrm>
            <a:off x="1153468" y="3691207"/>
            <a:ext cx="2637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w=1 일때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Loss 값이 최소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" name="Google Shape;295;p29">
            <a:extLst>
              <a:ext uri="{FF2B5EF4-FFF2-40B4-BE49-F238E27FC236}">
                <a16:creationId xmlns:a16="http://schemas.microsoft.com/office/drawing/2014/main" id="{B470B4D7-D06C-53FD-A40B-5B10EA7816A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18633" y="1337534"/>
            <a:ext cx="4379100" cy="3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96;p29">
            <a:extLst>
              <a:ext uri="{FF2B5EF4-FFF2-40B4-BE49-F238E27FC236}">
                <a16:creationId xmlns:a16="http://schemas.microsoft.com/office/drawing/2014/main" id="{18BB95FC-4FB4-C257-444E-37455E40682C}"/>
              </a:ext>
            </a:extLst>
          </p:cNvPr>
          <p:cNvSpPr txBox="1"/>
          <p:nvPr/>
        </p:nvSpPr>
        <p:spPr>
          <a:xfrm>
            <a:off x="5290533" y="851822"/>
            <a:ext cx="35973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조금 복잡한 모델 Loss Function 그래프</a:t>
            </a:r>
            <a:endParaRPr sz="1400" b="1" i="0" u="sng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Google Shape;298;p29">
            <a:extLst>
              <a:ext uri="{FF2B5EF4-FFF2-40B4-BE49-F238E27FC236}">
                <a16:creationId xmlns:a16="http://schemas.microsoft.com/office/drawing/2014/main" id="{79961F85-C0E4-B533-A934-17A9C7D0C433}"/>
              </a:ext>
            </a:extLst>
          </p:cNvPr>
          <p:cNvSpPr/>
          <p:nvPr/>
        </p:nvSpPr>
        <p:spPr>
          <a:xfrm>
            <a:off x="6120733" y="4222109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우리가 찾는 W</a:t>
            </a:r>
            <a:endParaRPr sz="14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00;p29">
            <a:extLst>
              <a:ext uri="{FF2B5EF4-FFF2-40B4-BE49-F238E27FC236}">
                <a16:creationId xmlns:a16="http://schemas.microsoft.com/office/drawing/2014/main" id="{EF0FD971-9E13-1E67-0BDF-6905B6E39357}"/>
              </a:ext>
            </a:extLst>
          </p:cNvPr>
          <p:cNvSpPr/>
          <p:nvPr/>
        </p:nvSpPr>
        <p:spPr>
          <a:xfrm>
            <a:off x="4314372" y="3757507"/>
            <a:ext cx="228696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 dirty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이 W를 어떻게 찾을 수 있을까?</a:t>
            </a:r>
            <a:endParaRPr sz="1200" b="0" i="0" u="none" strike="noStrike" cap="none" dirty="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079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Minimize Loss(cost)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306;p30">
            <a:extLst>
              <a:ext uri="{FF2B5EF4-FFF2-40B4-BE49-F238E27FC236}">
                <a16:creationId xmlns:a16="http://schemas.microsoft.com/office/drawing/2014/main" id="{0AF5AA03-4DC8-D5D6-B4E8-FF35441E6A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02" y="1361456"/>
            <a:ext cx="3976901" cy="246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7;p30">
            <a:extLst>
              <a:ext uri="{FF2B5EF4-FFF2-40B4-BE49-F238E27FC236}">
                <a16:creationId xmlns:a16="http://schemas.microsoft.com/office/drawing/2014/main" id="{826508CC-37F3-E31B-3EFC-F13F2D2349B5}"/>
              </a:ext>
            </a:extLst>
          </p:cNvPr>
          <p:cNvSpPr txBox="1"/>
          <p:nvPr/>
        </p:nvSpPr>
        <p:spPr>
          <a:xfrm>
            <a:off x="77102" y="4723232"/>
            <a:ext cx="76848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https://medium.com/@divakar_239/stochastic-vs-batch-gradient-descent-8820568eada1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Google Shape;308;p30">
            <a:extLst>
              <a:ext uri="{FF2B5EF4-FFF2-40B4-BE49-F238E27FC236}">
                <a16:creationId xmlns:a16="http://schemas.microsoft.com/office/drawing/2014/main" id="{511DE5B1-74E5-B1B9-C90F-A8E7F89C8CF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44025" y="1361457"/>
            <a:ext cx="3868451" cy="16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1;p30">
            <a:extLst>
              <a:ext uri="{FF2B5EF4-FFF2-40B4-BE49-F238E27FC236}">
                <a16:creationId xmlns:a16="http://schemas.microsoft.com/office/drawing/2014/main" id="{B615D580-5C6B-DE6C-315A-08632E4DEAD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0912" y="3000706"/>
            <a:ext cx="2634676" cy="147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427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70907" y="458724"/>
            <a:ext cx="4393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94;p8">
            <a:extLst>
              <a:ext uri="{FF2B5EF4-FFF2-40B4-BE49-F238E27FC236}">
                <a16:creationId xmlns:a16="http://schemas.microsoft.com/office/drawing/2014/main" id="{E7308748-77B9-C541-8045-F193A578C2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5563" y="1017725"/>
            <a:ext cx="7272878" cy="3667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80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Gradient descent algorithm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317;p31">
            <a:extLst>
              <a:ext uri="{FF2B5EF4-FFF2-40B4-BE49-F238E27FC236}">
                <a16:creationId xmlns:a16="http://schemas.microsoft.com/office/drawing/2014/main" id="{78535EC2-4B2A-BD7B-7AB0-509616CB44F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2052" y="1505574"/>
            <a:ext cx="4159976" cy="60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8;p31">
            <a:extLst>
              <a:ext uri="{FF2B5EF4-FFF2-40B4-BE49-F238E27FC236}">
                <a16:creationId xmlns:a16="http://schemas.microsoft.com/office/drawing/2014/main" id="{06C8521D-22BA-554B-2BDC-E265FB6C49A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0723" y="2376969"/>
            <a:ext cx="4034952" cy="555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9;p31">
            <a:extLst>
              <a:ext uri="{FF2B5EF4-FFF2-40B4-BE49-F238E27FC236}">
                <a16:creationId xmlns:a16="http://schemas.microsoft.com/office/drawing/2014/main" id="{5A7F0125-0787-D9F6-98CB-872F3880AEB3}"/>
              </a:ext>
            </a:extLst>
          </p:cNvPr>
          <p:cNvSpPr/>
          <p:nvPr/>
        </p:nvSpPr>
        <p:spPr>
          <a:xfrm>
            <a:off x="4473610" y="2146572"/>
            <a:ext cx="196800" cy="23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20;p31">
            <a:extLst>
              <a:ext uri="{FF2B5EF4-FFF2-40B4-BE49-F238E27FC236}">
                <a16:creationId xmlns:a16="http://schemas.microsoft.com/office/drawing/2014/main" id="{FCB3102A-C17A-7087-B213-3CD20607F652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Gradient를 구하기 위해서 Loss function의 미분값을 구한다.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" name="Google Shape;321;p31">
            <a:extLst>
              <a:ext uri="{FF2B5EF4-FFF2-40B4-BE49-F238E27FC236}">
                <a16:creationId xmlns:a16="http://schemas.microsoft.com/office/drawing/2014/main" id="{DD69C842-D24E-1E4C-C0B1-772BEFF6CB6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7225" t="60593" r="16213" b="9205"/>
          <a:stretch/>
        </p:blipFill>
        <p:spPr>
          <a:xfrm>
            <a:off x="2969213" y="4294425"/>
            <a:ext cx="32055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2;p31">
            <a:extLst>
              <a:ext uri="{FF2B5EF4-FFF2-40B4-BE49-F238E27FC236}">
                <a16:creationId xmlns:a16="http://schemas.microsoft.com/office/drawing/2014/main" id="{10B567BC-7BC5-2FA1-C5E9-7BA54DBB3F1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69770"/>
          <a:stretch/>
        </p:blipFill>
        <p:spPr>
          <a:xfrm>
            <a:off x="2554525" y="3663888"/>
            <a:ext cx="4034949" cy="5491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3;p31">
            <a:extLst>
              <a:ext uri="{FF2B5EF4-FFF2-40B4-BE49-F238E27FC236}">
                <a16:creationId xmlns:a16="http://schemas.microsoft.com/office/drawing/2014/main" id="{875E2791-5E55-683F-D66D-97D2C484F2E1}"/>
              </a:ext>
            </a:extLst>
          </p:cNvPr>
          <p:cNvSpPr txBox="1"/>
          <p:nvPr/>
        </p:nvSpPr>
        <p:spPr>
          <a:xfrm>
            <a:off x="1059450" y="30209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미분된 값을 이용해 Weight를 업데이트한다.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324;p31">
            <a:extLst>
              <a:ext uri="{FF2B5EF4-FFF2-40B4-BE49-F238E27FC236}">
                <a16:creationId xmlns:a16="http://schemas.microsoft.com/office/drawing/2014/main" id="{C0842AB1-5059-E2FA-0041-F79C467DFE1A}"/>
              </a:ext>
            </a:extLst>
          </p:cNvPr>
          <p:cNvSpPr/>
          <p:nvPr/>
        </p:nvSpPr>
        <p:spPr>
          <a:xfrm>
            <a:off x="4732175" y="2123325"/>
            <a:ext cx="2822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미분을 위해서 Normalize term * 1/2</a:t>
            </a:r>
            <a:endParaRPr sz="12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5;p31">
            <a:extLst>
              <a:ext uri="{FF2B5EF4-FFF2-40B4-BE49-F238E27FC236}">
                <a16:creationId xmlns:a16="http://schemas.microsoft.com/office/drawing/2014/main" id="{161654C6-DECF-F66A-316E-FAE174B0EEEA}"/>
              </a:ext>
            </a:extLst>
          </p:cNvPr>
          <p:cNvSpPr/>
          <p:nvPr/>
        </p:nvSpPr>
        <p:spPr>
          <a:xfrm>
            <a:off x="3521888" y="4104350"/>
            <a:ext cx="186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alpha 값은 Learning rate</a:t>
            </a:r>
            <a:endParaRPr sz="1200" b="0" i="0" u="none" strike="noStrike" cap="non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68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Gradient descent algorithm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331;p32">
            <a:extLst>
              <a:ext uri="{FF2B5EF4-FFF2-40B4-BE49-F238E27FC236}">
                <a16:creationId xmlns:a16="http://schemas.microsoft.com/office/drawing/2014/main" id="{95E1F0E5-AC88-4984-2A77-4B4F2952E49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7868" b="89280"/>
          <a:stretch/>
        </p:blipFill>
        <p:spPr>
          <a:xfrm>
            <a:off x="3737063" y="1817500"/>
            <a:ext cx="3445438" cy="33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32;p32">
            <a:extLst>
              <a:ext uri="{FF2B5EF4-FFF2-40B4-BE49-F238E27FC236}">
                <a16:creationId xmlns:a16="http://schemas.microsoft.com/office/drawing/2014/main" id="{9E50F0CC-31D3-F86B-82E9-0FFEBEB7698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0763" r="9955"/>
          <a:stretch/>
        </p:blipFill>
        <p:spPr>
          <a:xfrm>
            <a:off x="3743234" y="2140422"/>
            <a:ext cx="3213520" cy="25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3;p32">
            <a:extLst>
              <a:ext uri="{FF2B5EF4-FFF2-40B4-BE49-F238E27FC236}">
                <a16:creationId xmlns:a16="http://schemas.microsoft.com/office/drawing/2014/main" id="{F338C668-D4F0-409E-AE9A-2A0FC71A845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7049"/>
          <a:stretch/>
        </p:blipFill>
        <p:spPr>
          <a:xfrm>
            <a:off x="1961500" y="3093254"/>
            <a:ext cx="1856781" cy="5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4;p32">
            <a:extLst>
              <a:ext uri="{FF2B5EF4-FFF2-40B4-BE49-F238E27FC236}">
                <a16:creationId xmlns:a16="http://schemas.microsoft.com/office/drawing/2014/main" id="{A2A4133F-6C69-F5D9-2D00-612FA3D7D90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81002" y="4424407"/>
            <a:ext cx="417322" cy="389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35;p32">
            <a:extLst>
              <a:ext uri="{FF2B5EF4-FFF2-40B4-BE49-F238E27FC236}">
                <a16:creationId xmlns:a16="http://schemas.microsoft.com/office/drawing/2014/main" id="{24A3F4A8-F206-516C-659D-3BEECC33BF7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32072" y="4486423"/>
            <a:ext cx="349009" cy="351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36;p32">
            <a:extLst>
              <a:ext uri="{FF2B5EF4-FFF2-40B4-BE49-F238E27FC236}">
                <a16:creationId xmlns:a16="http://schemas.microsoft.com/office/drawing/2014/main" id="{450C4BA4-6F07-1C2B-6451-44E88CE8F3D4}"/>
              </a:ext>
            </a:extLst>
          </p:cNvPr>
          <p:cNvSpPr txBox="1"/>
          <p:nvPr/>
        </p:nvSpPr>
        <p:spPr>
          <a:xfrm>
            <a:off x="0" y="4838100"/>
            <a:ext cx="62730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https://blog.paperspace.com/intro-to-optimization-in-deep-learning-gradient-descent/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337;p32">
            <a:extLst>
              <a:ext uri="{FF2B5EF4-FFF2-40B4-BE49-F238E27FC236}">
                <a16:creationId xmlns:a16="http://schemas.microsoft.com/office/drawing/2014/main" id="{B572DDD7-97DB-86FE-800E-700DFA29EE4C}"/>
              </a:ext>
            </a:extLst>
          </p:cNvPr>
          <p:cNvSpPr txBox="1"/>
          <p:nvPr/>
        </p:nvSpPr>
        <p:spPr>
          <a:xfrm>
            <a:off x="1059450" y="106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위 방법을 이용해 최적의 W 값을 찾을 수 있다.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1934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337;p32">
            <a:extLst>
              <a:ext uri="{FF2B5EF4-FFF2-40B4-BE49-F238E27FC236}">
                <a16:creationId xmlns:a16="http://schemas.microsoft.com/office/drawing/2014/main" id="{B572DDD7-97DB-86FE-800E-700DFA29EE4C}"/>
              </a:ext>
            </a:extLst>
          </p:cNvPr>
          <p:cNvSpPr txBox="1"/>
          <p:nvPr/>
        </p:nvSpPr>
        <p:spPr>
          <a:xfrm>
            <a:off x="1059450" y="1061150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데이터가 </a:t>
            </a:r>
            <a:r>
              <a:rPr lang="en-US" alt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Multi-variable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인 경우의 </a:t>
            </a:r>
            <a:r>
              <a:rPr lang="en-US" alt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regression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을 알아보자</a:t>
            </a:r>
          </a:p>
        </p:txBody>
      </p:sp>
      <p:graphicFrame>
        <p:nvGraphicFramePr>
          <p:cNvPr id="10" name="Google Shape;343;p33">
            <a:extLst>
              <a:ext uri="{FF2B5EF4-FFF2-40B4-BE49-F238E27FC236}">
                <a16:creationId xmlns:a16="http://schemas.microsoft.com/office/drawing/2014/main" id="{8A8A7640-B57D-5AFF-FC3C-1856BF92E389}"/>
              </a:ext>
            </a:extLst>
          </p:cNvPr>
          <p:cNvGraphicFramePr/>
          <p:nvPr/>
        </p:nvGraphicFramePr>
        <p:xfrm>
          <a:off x="952500" y="1806775"/>
          <a:ext cx="7239000" cy="2286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22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Hypothesis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351;p34">
            <a:extLst>
              <a:ext uri="{FF2B5EF4-FFF2-40B4-BE49-F238E27FC236}">
                <a16:creationId xmlns:a16="http://schemas.microsoft.com/office/drawing/2014/main" id="{EFDBDF2F-3F3B-0317-E963-CADF89EADF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2150" y="1681275"/>
            <a:ext cx="5544800" cy="6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2;p34">
            <a:extLst>
              <a:ext uri="{FF2B5EF4-FFF2-40B4-BE49-F238E27FC236}">
                <a16:creationId xmlns:a16="http://schemas.microsoft.com/office/drawing/2014/main" id="{2CDDEE0E-4D73-59E7-FB11-B2651164B2E1}"/>
              </a:ext>
            </a:extLst>
          </p:cNvPr>
          <p:cNvSpPr/>
          <p:nvPr/>
        </p:nvSpPr>
        <p:spPr>
          <a:xfrm>
            <a:off x="2892300" y="1926100"/>
            <a:ext cx="418500" cy="13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53;p34">
            <a:extLst>
              <a:ext uri="{FF2B5EF4-FFF2-40B4-BE49-F238E27FC236}">
                <a16:creationId xmlns:a16="http://schemas.microsoft.com/office/drawing/2014/main" id="{1363CCC8-7377-8E16-B4B8-3EC2DD12BFAF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우리가 사용했던 가설(모델)을 확장시켜보자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354;p34">
            <a:extLst>
              <a:ext uri="{FF2B5EF4-FFF2-40B4-BE49-F238E27FC236}">
                <a16:creationId xmlns:a16="http://schemas.microsoft.com/office/drawing/2014/main" id="{8C14613C-E63A-58FB-C873-8F2822B80D1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232" t="38099" r="3604" b="8524"/>
          <a:stretch/>
        </p:blipFill>
        <p:spPr>
          <a:xfrm>
            <a:off x="3701000" y="2571750"/>
            <a:ext cx="5395947" cy="10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55;p34">
            <a:extLst>
              <a:ext uri="{FF2B5EF4-FFF2-40B4-BE49-F238E27FC236}">
                <a16:creationId xmlns:a16="http://schemas.microsoft.com/office/drawing/2014/main" id="{116FAB4F-E829-5742-0128-2FA2B128B87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037" y="2661450"/>
            <a:ext cx="2213132" cy="10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56;p34">
            <a:extLst>
              <a:ext uri="{FF2B5EF4-FFF2-40B4-BE49-F238E27FC236}">
                <a16:creationId xmlns:a16="http://schemas.microsoft.com/office/drawing/2014/main" id="{970AE11B-D950-2B7F-06E5-277909F424B2}"/>
              </a:ext>
            </a:extLst>
          </p:cNvPr>
          <p:cNvSpPr txBox="1"/>
          <p:nvPr/>
        </p:nvSpPr>
        <p:spPr>
          <a:xfrm>
            <a:off x="514152" y="2367000"/>
            <a:ext cx="2159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행렬곱을 이용해 표현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357;p34">
            <a:extLst>
              <a:ext uri="{FF2B5EF4-FFF2-40B4-BE49-F238E27FC236}">
                <a16:creationId xmlns:a16="http://schemas.microsoft.com/office/drawing/2014/main" id="{6B6B3730-ECE1-EFAD-DF25-32F32DBBD6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3900" y="4018350"/>
            <a:ext cx="2741752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58;p34">
            <a:extLst>
              <a:ext uri="{FF2B5EF4-FFF2-40B4-BE49-F238E27FC236}">
                <a16:creationId xmlns:a16="http://schemas.microsoft.com/office/drawing/2014/main" id="{E0374CCB-5326-C53B-5D05-23B5DED3D100}"/>
              </a:ext>
            </a:extLst>
          </p:cNvPr>
          <p:cNvSpPr txBox="1"/>
          <p:nvPr/>
        </p:nvSpPr>
        <p:spPr>
          <a:xfrm>
            <a:off x="3769375" y="3756150"/>
            <a:ext cx="46956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행렬로 데이터를 표현해 연산할 수 있다.</a:t>
            </a:r>
            <a:endParaRPr sz="1400" b="0" i="0" u="none" strike="noStrike" cap="none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Google Shape;359;p34">
            <a:extLst>
              <a:ext uri="{FF2B5EF4-FFF2-40B4-BE49-F238E27FC236}">
                <a16:creationId xmlns:a16="http://schemas.microsoft.com/office/drawing/2014/main" id="{E1CF4639-33FB-362D-FD87-2190E9993396}"/>
              </a:ext>
            </a:extLst>
          </p:cNvPr>
          <p:cNvSpPr txBox="1"/>
          <p:nvPr/>
        </p:nvSpPr>
        <p:spPr>
          <a:xfrm>
            <a:off x="6735302" y="2496138"/>
            <a:ext cx="2159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bias 잠시 생략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4244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365;p35">
            <a:extLst>
              <a:ext uri="{FF2B5EF4-FFF2-40B4-BE49-F238E27FC236}">
                <a16:creationId xmlns:a16="http://schemas.microsoft.com/office/drawing/2014/main" id="{759E1ED0-0039-193B-D915-7F1BDE31228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1800" y="2044225"/>
            <a:ext cx="5457150" cy="1921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366;p35">
            <a:extLst>
              <a:ext uri="{FF2B5EF4-FFF2-40B4-BE49-F238E27FC236}">
                <a16:creationId xmlns:a16="http://schemas.microsoft.com/office/drawing/2014/main" id="{75BA1D42-4DED-4F74-F0E4-3E9F492F44E9}"/>
              </a:ext>
            </a:extLst>
          </p:cNvPr>
          <p:cNvGraphicFramePr/>
          <p:nvPr/>
        </p:nvGraphicFramePr>
        <p:xfrm>
          <a:off x="401075" y="2044225"/>
          <a:ext cx="3044000" cy="22858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Google Shape;367;p35">
            <a:extLst>
              <a:ext uri="{FF2B5EF4-FFF2-40B4-BE49-F238E27FC236}">
                <a16:creationId xmlns:a16="http://schemas.microsoft.com/office/drawing/2014/main" id="{006EA89C-A7E6-B8A4-B984-7E4472B78A8A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많은 데이터가 있을때 가설(모델) 구성 방법을 보자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1233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" name="Google Shape;373;p36">
            <a:extLst>
              <a:ext uri="{FF2B5EF4-FFF2-40B4-BE49-F238E27FC236}">
                <a16:creationId xmlns:a16="http://schemas.microsoft.com/office/drawing/2014/main" id="{CFBC5659-4248-6DA6-08C7-78505EB2E7E6}"/>
              </a:ext>
            </a:extLst>
          </p:cNvPr>
          <p:cNvGraphicFramePr/>
          <p:nvPr/>
        </p:nvGraphicFramePr>
        <p:xfrm>
          <a:off x="401075" y="2044225"/>
          <a:ext cx="3044000" cy="22858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Google Shape;374;p36">
            <a:extLst>
              <a:ext uri="{FF2B5EF4-FFF2-40B4-BE49-F238E27FC236}">
                <a16:creationId xmlns:a16="http://schemas.microsoft.com/office/drawing/2014/main" id="{6D82024D-EF29-D5F4-7AE1-11F90F215B79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많은 데이터가 있을때 가설(모델) 구성 방법을 보자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375;p36">
            <a:extLst>
              <a:ext uri="{FF2B5EF4-FFF2-40B4-BE49-F238E27FC236}">
                <a16:creationId xmlns:a16="http://schemas.microsoft.com/office/drawing/2014/main" id="{651A3756-8739-7950-2F3F-2519EFE67CA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7972" y="3734750"/>
            <a:ext cx="2548275" cy="6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76;p36">
            <a:extLst>
              <a:ext uri="{FF2B5EF4-FFF2-40B4-BE49-F238E27FC236}">
                <a16:creationId xmlns:a16="http://schemas.microsoft.com/office/drawing/2014/main" id="{145EC4BC-5A78-2252-4E19-E32E983C04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57972" y="2132938"/>
            <a:ext cx="4254951" cy="121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16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8" name="Google Shape;382;p37">
            <a:extLst>
              <a:ext uri="{FF2B5EF4-FFF2-40B4-BE49-F238E27FC236}">
                <a16:creationId xmlns:a16="http://schemas.microsoft.com/office/drawing/2014/main" id="{2F03A49A-3AE4-9A59-FF2E-433FBBB4D51D}"/>
              </a:ext>
            </a:extLst>
          </p:cNvPr>
          <p:cNvGraphicFramePr/>
          <p:nvPr/>
        </p:nvGraphicFramePr>
        <p:xfrm>
          <a:off x="401075" y="2044225"/>
          <a:ext cx="3044000" cy="22858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X1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X2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X3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</a:t>
                      </a:r>
                      <a:endParaRPr sz="13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99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82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78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66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164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53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</a:t>
                      </a:r>
                      <a:endParaRPr sz="13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Google Shape;383;p37">
            <a:extLst>
              <a:ext uri="{FF2B5EF4-FFF2-40B4-BE49-F238E27FC236}">
                <a16:creationId xmlns:a16="http://schemas.microsoft.com/office/drawing/2014/main" id="{A38E32EE-063A-C534-4546-0896251B4E00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데이터와 결과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Google Shape;384;p37">
            <a:extLst>
              <a:ext uri="{FF2B5EF4-FFF2-40B4-BE49-F238E27FC236}">
                <a16:creationId xmlns:a16="http://schemas.microsoft.com/office/drawing/2014/main" id="{92FCF38A-B1A0-267A-418C-A44E085D996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7972" y="2132938"/>
            <a:ext cx="4254951" cy="1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85;p37">
            <a:extLst>
              <a:ext uri="{FF2B5EF4-FFF2-40B4-BE49-F238E27FC236}">
                <a16:creationId xmlns:a16="http://schemas.microsoft.com/office/drawing/2014/main" id="{B3AC3199-D45D-A969-FE1A-11A138F690E1}"/>
              </a:ext>
            </a:extLst>
          </p:cNvPr>
          <p:cNvSpPr/>
          <p:nvPr/>
        </p:nvSpPr>
        <p:spPr>
          <a:xfrm>
            <a:off x="4286575" y="3609800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( 5 x 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86;p37">
            <a:extLst>
              <a:ext uri="{FF2B5EF4-FFF2-40B4-BE49-F238E27FC236}">
                <a16:creationId xmlns:a16="http://schemas.microsoft.com/office/drawing/2014/main" id="{89ACE574-B0A9-C5D7-6E99-790DDFB6CBE9}"/>
              </a:ext>
            </a:extLst>
          </p:cNvPr>
          <p:cNvSpPr/>
          <p:nvPr/>
        </p:nvSpPr>
        <p:spPr>
          <a:xfrm>
            <a:off x="5472175" y="3609800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( 3 x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87;p37">
            <a:extLst>
              <a:ext uri="{FF2B5EF4-FFF2-40B4-BE49-F238E27FC236}">
                <a16:creationId xmlns:a16="http://schemas.microsoft.com/office/drawing/2014/main" id="{4A6F9EAF-7283-D2D9-4219-F07C977474B7}"/>
              </a:ext>
            </a:extLst>
          </p:cNvPr>
          <p:cNvSpPr/>
          <p:nvPr/>
        </p:nvSpPr>
        <p:spPr>
          <a:xfrm>
            <a:off x="6961500" y="3609800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( 5 x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05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395;p38">
            <a:extLst>
              <a:ext uri="{FF2B5EF4-FFF2-40B4-BE49-F238E27FC236}">
                <a16:creationId xmlns:a16="http://schemas.microsoft.com/office/drawing/2014/main" id="{54E9043D-A7C2-F29C-1DA1-C0F573B8648B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데이터에 따른 모델 구성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396;p38">
            <a:extLst>
              <a:ext uri="{FF2B5EF4-FFF2-40B4-BE49-F238E27FC236}">
                <a16:creationId xmlns:a16="http://schemas.microsoft.com/office/drawing/2014/main" id="{9EC42F6A-027E-7612-2DCC-798A63BFD265}"/>
              </a:ext>
            </a:extLst>
          </p:cNvPr>
          <p:cNvSpPr/>
          <p:nvPr/>
        </p:nvSpPr>
        <p:spPr>
          <a:xfrm>
            <a:off x="1328100" y="1899300"/>
            <a:ext cx="1178100" cy="3546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97;p38">
            <a:extLst>
              <a:ext uri="{FF2B5EF4-FFF2-40B4-BE49-F238E27FC236}">
                <a16:creationId xmlns:a16="http://schemas.microsoft.com/office/drawing/2014/main" id="{487CB917-5ABF-0B92-A572-3FC1EB68A590}"/>
              </a:ext>
            </a:extLst>
          </p:cNvPr>
          <p:cNvSpPr/>
          <p:nvPr/>
        </p:nvSpPr>
        <p:spPr>
          <a:xfrm>
            <a:off x="3416350" y="1614725"/>
            <a:ext cx="1178100" cy="354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98;p38">
            <a:extLst>
              <a:ext uri="{FF2B5EF4-FFF2-40B4-BE49-F238E27FC236}">
                <a16:creationId xmlns:a16="http://schemas.microsoft.com/office/drawing/2014/main" id="{B3A8552E-75F5-0E8B-0F7A-3AD17529F96B}"/>
              </a:ext>
            </a:extLst>
          </p:cNvPr>
          <p:cNvSpPr/>
          <p:nvPr/>
        </p:nvSpPr>
        <p:spPr>
          <a:xfrm>
            <a:off x="6344475" y="1899300"/>
            <a:ext cx="1662300" cy="3546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393;p38">
            <a:extLst>
              <a:ext uri="{FF2B5EF4-FFF2-40B4-BE49-F238E27FC236}">
                <a16:creationId xmlns:a16="http://schemas.microsoft.com/office/drawing/2014/main" id="{FA198FD9-C90D-B279-67C4-F585E39173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247" y="2283718"/>
            <a:ext cx="83248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4;p38">
            <a:extLst>
              <a:ext uri="{FF2B5EF4-FFF2-40B4-BE49-F238E27FC236}">
                <a16:creationId xmlns:a16="http://schemas.microsoft.com/office/drawing/2014/main" id="{2D452E94-2868-3AB6-7DD1-53A6ED84F4C4}"/>
              </a:ext>
            </a:extLst>
          </p:cNvPr>
          <p:cNvSpPr/>
          <p:nvPr/>
        </p:nvSpPr>
        <p:spPr>
          <a:xfrm>
            <a:off x="3512950" y="2307578"/>
            <a:ext cx="984900" cy="14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" sz="7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7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543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Multi-variable Linear regression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395;p38">
            <a:extLst>
              <a:ext uri="{FF2B5EF4-FFF2-40B4-BE49-F238E27FC236}">
                <a16:creationId xmlns:a16="http://schemas.microsoft.com/office/drawing/2014/main" id="{54E9043D-A7C2-F29C-1DA1-C0F573B8648B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주어진 데이터에 따른 모델 구성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396;p38">
            <a:extLst>
              <a:ext uri="{FF2B5EF4-FFF2-40B4-BE49-F238E27FC236}">
                <a16:creationId xmlns:a16="http://schemas.microsoft.com/office/drawing/2014/main" id="{9EC42F6A-027E-7612-2DCC-798A63BFD265}"/>
              </a:ext>
            </a:extLst>
          </p:cNvPr>
          <p:cNvSpPr/>
          <p:nvPr/>
        </p:nvSpPr>
        <p:spPr>
          <a:xfrm>
            <a:off x="1328100" y="1899300"/>
            <a:ext cx="1178100" cy="3546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97;p38">
            <a:extLst>
              <a:ext uri="{FF2B5EF4-FFF2-40B4-BE49-F238E27FC236}">
                <a16:creationId xmlns:a16="http://schemas.microsoft.com/office/drawing/2014/main" id="{487CB917-5ABF-0B92-A572-3FC1EB68A590}"/>
              </a:ext>
            </a:extLst>
          </p:cNvPr>
          <p:cNvSpPr/>
          <p:nvPr/>
        </p:nvSpPr>
        <p:spPr>
          <a:xfrm>
            <a:off x="3416350" y="1614725"/>
            <a:ext cx="1178100" cy="354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98;p38">
            <a:extLst>
              <a:ext uri="{FF2B5EF4-FFF2-40B4-BE49-F238E27FC236}">
                <a16:creationId xmlns:a16="http://schemas.microsoft.com/office/drawing/2014/main" id="{B3A8552E-75F5-0E8B-0F7A-3AD17529F96B}"/>
              </a:ext>
            </a:extLst>
          </p:cNvPr>
          <p:cNvSpPr/>
          <p:nvPr/>
        </p:nvSpPr>
        <p:spPr>
          <a:xfrm>
            <a:off x="6344475" y="1899300"/>
            <a:ext cx="1662300" cy="3546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393;p38">
            <a:extLst>
              <a:ext uri="{FF2B5EF4-FFF2-40B4-BE49-F238E27FC236}">
                <a16:creationId xmlns:a16="http://schemas.microsoft.com/office/drawing/2014/main" id="{FA198FD9-C90D-B279-67C4-F585E39173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247" y="2283718"/>
            <a:ext cx="83248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4;p39">
            <a:extLst>
              <a:ext uri="{FF2B5EF4-FFF2-40B4-BE49-F238E27FC236}">
                <a16:creationId xmlns:a16="http://schemas.microsoft.com/office/drawing/2014/main" id="{6B169365-1683-5952-244B-B8E33F7E5D9E}"/>
              </a:ext>
            </a:extLst>
          </p:cNvPr>
          <p:cNvSpPr/>
          <p:nvPr/>
        </p:nvSpPr>
        <p:spPr>
          <a:xfrm>
            <a:off x="1539375" y="3814175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( 2 x 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05;p39">
            <a:extLst>
              <a:ext uri="{FF2B5EF4-FFF2-40B4-BE49-F238E27FC236}">
                <a16:creationId xmlns:a16="http://schemas.microsoft.com/office/drawing/2014/main" id="{0BB39C8A-86A4-C3C7-3F94-ECA6D2F7522F}"/>
              </a:ext>
            </a:extLst>
          </p:cNvPr>
          <p:cNvSpPr/>
          <p:nvPr/>
        </p:nvSpPr>
        <p:spPr>
          <a:xfrm>
            <a:off x="3642950" y="3814175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( 3 x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06;p39">
            <a:extLst>
              <a:ext uri="{FF2B5EF4-FFF2-40B4-BE49-F238E27FC236}">
                <a16:creationId xmlns:a16="http://schemas.microsoft.com/office/drawing/2014/main" id="{9C554ECF-A9F5-5026-1588-13371B31F8F5}"/>
              </a:ext>
            </a:extLst>
          </p:cNvPr>
          <p:cNvSpPr/>
          <p:nvPr/>
        </p:nvSpPr>
        <p:spPr>
          <a:xfrm>
            <a:off x="6509200" y="3814175"/>
            <a:ext cx="801300" cy="35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( 2 x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11;p39">
            <a:extLst>
              <a:ext uri="{FF2B5EF4-FFF2-40B4-BE49-F238E27FC236}">
                <a16:creationId xmlns:a16="http://schemas.microsoft.com/office/drawing/2014/main" id="{2A613699-B0E3-2C1E-3810-9B3C406BAC85}"/>
              </a:ext>
            </a:extLst>
          </p:cNvPr>
          <p:cNvSpPr txBox="1"/>
          <p:nvPr/>
        </p:nvSpPr>
        <p:spPr>
          <a:xfrm>
            <a:off x="2030850" y="4405075"/>
            <a:ext cx="5082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주어진 데이터 크기에 맞는 가중치를 가지는 모델로 구성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6711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Binary Classification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417;p40">
            <a:extLst>
              <a:ext uri="{FF2B5EF4-FFF2-40B4-BE49-F238E27FC236}">
                <a16:creationId xmlns:a16="http://schemas.microsoft.com/office/drawing/2014/main" id="{3255561B-9D0F-0FD6-A588-34E0AFED745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7240" y="971485"/>
            <a:ext cx="8170374" cy="371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036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70907" y="458724"/>
            <a:ext cx="4393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77;p4">
            <a:extLst>
              <a:ext uri="{FF2B5EF4-FFF2-40B4-BE49-F238E27FC236}">
                <a16:creationId xmlns:a16="http://schemas.microsoft.com/office/drawing/2014/main" id="{4816864C-FED1-296A-DDB7-C1DA8AAF823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1203" y="1008821"/>
            <a:ext cx="7524809" cy="346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27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Binary Classification - Hypothesis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" name="Google Shape;423;p41">
            <a:extLst>
              <a:ext uri="{FF2B5EF4-FFF2-40B4-BE49-F238E27FC236}">
                <a16:creationId xmlns:a16="http://schemas.microsoft.com/office/drawing/2014/main" id="{479D6803-9454-EAF7-C85A-7E4D51BE6FBE}"/>
              </a:ext>
            </a:extLst>
          </p:cNvPr>
          <p:cNvGrpSpPr/>
          <p:nvPr/>
        </p:nvGrpSpPr>
        <p:grpSpPr>
          <a:xfrm>
            <a:off x="597018" y="2433010"/>
            <a:ext cx="3512042" cy="1362016"/>
            <a:chOff x="1471256" y="1631600"/>
            <a:chExt cx="6318894" cy="2450550"/>
          </a:xfrm>
        </p:grpSpPr>
        <p:sp>
          <p:nvSpPr>
            <p:cNvPr id="6" name="Google Shape;424;p41">
              <a:extLst>
                <a:ext uri="{FF2B5EF4-FFF2-40B4-BE49-F238E27FC236}">
                  <a16:creationId xmlns:a16="http://schemas.microsoft.com/office/drawing/2014/main" id="{FB2793EA-106C-A38A-9A3E-CE43C9DF4773}"/>
                </a:ext>
              </a:extLst>
            </p:cNvPr>
            <p:cNvSpPr/>
            <p:nvPr/>
          </p:nvSpPr>
          <p:spPr>
            <a:xfrm>
              <a:off x="1772413" y="1631606"/>
              <a:ext cx="5599200" cy="1794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425;p41">
              <a:extLst>
                <a:ext uri="{FF2B5EF4-FFF2-40B4-BE49-F238E27FC236}">
                  <a16:creationId xmlns:a16="http://schemas.microsoft.com/office/drawing/2014/main" id="{939782A8-FB89-C132-99FE-ABFCCDB2F765}"/>
                </a:ext>
              </a:extLst>
            </p:cNvPr>
            <p:cNvSpPr/>
            <p:nvPr/>
          </p:nvSpPr>
          <p:spPr>
            <a:xfrm>
              <a:off x="20450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426;p41">
              <a:extLst>
                <a:ext uri="{FF2B5EF4-FFF2-40B4-BE49-F238E27FC236}">
                  <a16:creationId xmlns:a16="http://schemas.microsoft.com/office/drawing/2014/main" id="{CFA398A0-73DC-121E-20FC-B9A4F68B1389}"/>
                </a:ext>
              </a:extLst>
            </p:cNvPr>
            <p:cNvSpPr/>
            <p:nvPr/>
          </p:nvSpPr>
          <p:spPr>
            <a:xfrm>
              <a:off x="30769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27;p41">
              <a:extLst>
                <a:ext uri="{FF2B5EF4-FFF2-40B4-BE49-F238E27FC236}">
                  <a16:creationId xmlns:a16="http://schemas.microsoft.com/office/drawing/2014/main" id="{8159415D-C635-A172-4323-11816714D049}"/>
                </a:ext>
              </a:extLst>
            </p:cNvPr>
            <p:cNvSpPr/>
            <p:nvPr/>
          </p:nvSpPr>
          <p:spPr>
            <a:xfrm>
              <a:off x="2844812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428;p41">
              <a:extLst>
                <a:ext uri="{FF2B5EF4-FFF2-40B4-BE49-F238E27FC236}">
                  <a16:creationId xmlns:a16="http://schemas.microsoft.com/office/drawing/2014/main" id="{530BA023-2C9E-64B3-B3E3-5FED6A12B6C0}"/>
                </a:ext>
              </a:extLst>
            </p:cNvPr>
            <p:cNvSpPr/>
            <p:nvPr/>
          </p:nvSpPr>
          <p:spPr>
            <a:xfrm>
              <a:off x="2295532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29;p41">
              <a:extLst>
                <a:ext uri="{FF2B5EF4-FFF2-40B4-BE49-F238E27FC236}">
                  <a16:creationId xmlns:a16="http://schemas.microsoft.com/office/drawing/2014/main" id="{D52C0820-733E-E7BD-DE81-E0013B1DC33D}"/>
                </a:ext>
              </a:extLst>
            </p:cNvPr>
            <p:cNvSpPr/>
            <p:nvPr/>
          </p:nvSpPr>
          <p:spPr>
            <a:xfrm>
              <a:off x="1805736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30;p41">
              <a:extLst>
                <a:ext uri="{FF2B5EF4-FFF2-40B4-BE49-F238E27FC236}">
                  <a16:creationId xmlns:a16="http://schemas.microsoft.com/office/drawing/2014/main" id="{B14F3065-91E4-BF18-7329-031A5A64E257}"/>
                </a:ext>
              </a:extLst>
            </p:cNvPr>
            <p:cNvSpPr/>
            <p:nvPr/>
          </p:nvSpPr>
          <p:spPr>
            <a:xfrm>
              <a:off x="2612689" y="322916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31;p41">
              <a:extLst>
                <a:ext uri="{FF2B5EF4-FFF2-40B4-BE49-F238E27FC236}">
                  <a16:creationId xmlns:a16="http://schemas.microsoft.com/office/drawing/2014/main" id="{C307FB2B-E849-4CDA-06B9-1A364ACD9E8F}"/>
                </a:ext>
              </a:extLst>
            </p:cNvPr>
            <p:cNvSpPr/>
            <p:nvPr/>
          </p:nvSpPr>
          <p:spPr>
            <a:xfrm>
              <a:off x="6263981" y="1707072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32;p41">
              <a:extLst>
                <a:ext uri="{FF2B5EF4-FFF2-40B4-BE49-F238E27FC236}">
                  <a16:creationId xmlns:a16="http://schemas.microsoft.com/office/drawing/2014/main" id="{8872CF4C-C26A-4E4E-0A90-DCFF797BDFC7}"/>
                </a:ext>
              </a:extLst>
            </p:cNvPr>
            <p:cNvSpPr/>
            <p:nvPr/>
          </p:nvSpPr>
          <p:spPr>
            <a:xfrm>
              <a:off x="5761259" y="1672305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33;p41">
              <a:extLst>
                <a:ext uri="{FF2B5EF4-FFF2-40B4-BE49-F238E27FC236}">
                  <a16:creationId xmlns:a16="http://schemas.microsoft.com/office/drawing/2014/main" id="{C249D8F9-B69C-6C3B-277D-202B048DE0F4}"/>
                </a:ext>
              </a:extLst>
            </p:cNvPr>
            <p:cNvSpPr/>
            <p:nvPr/>
          </p:nvSpPr>
          <p:spPr>
            <a:xfrm>
              <a:off x="7006175" y="1672305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34;p41">
              <a:extLst>
                <a:ext uri="{FF2B5EF4-FFF2-40B4-BE49-F238E27FC236}">
                  <a16:creationId xmlns:a16="http://schemas.microsoft.com/office/drawing/2014/main" id="{1E4F5AD4-3355-6577-0B3C-8098A7C2DAAE}"/>
                </a:ext>
              </a:extLst>
            </p:cNvPr>
            <p:cNvSpPr/>
            <p:nvPr/>
          </p:nvSpPr>
          <p:spPr>
            <a:xfrm>
              <a:off x="6585007" y="1707072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1">
              <a:extLst>
                <a:ext uri="{FF2B5EF4-FFF2-40B4-BE49-F238E27FC236}">
                  <a16:creationId xmlns:a16="http://schemas.microsoft.com/office/drawing/2014/main" id="{A5965048-30B8-A740-E43E-924836D1E98F}"/>
                </a:ext>
              </a:extLst>
            </p:cNvPr>
            <p:cNvSpPr/>
            <p:nvPr/>
          </p:nvSpPr>
          <p:spPr>
            <a:xfrm>
              <a:off x="5993383" y="1730758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1">
              <a:extLst>
                <a:ext uri="{FF2B5EF4-FFF2-40B4-BE49-F238E27FC236}">
                  <a16:creationId xmlns:a16="http://schemas.microsoft.com/office/drawing/2014/main" id="{BA57B1F6-90C8-36FB-A245-76CB10886605}"/>
                </a:ext>
              </a:extLst>
            </p:cNvPr>
            <p:cNvSpPr/>
            <p:nvPr/>
          </p:nvSpPr>
          <p:spPr>
            <a:xfrm>
              <a:off x="6795591" y="1707072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" name="Google Shape;437;p41">
              <a:extLst>
                <a:ext uri="{FF2B5EF4-FFF2-40B4-BE49-F238E27FC236}">
                  <a16:creationId xmlns:a16="http://schemas.microsoft.com/office/drawing/2014/main" id="{8D8C891D-A036-6120-8DE8-238A093A16E4}"/>
                </a:ext>
              </a:extLst>
            </p:cNvPr>
            <p:cNvCxnSpPr>
              <a:stCxn id="11" idx="3"/>
            </p:cNvCxnSpPr>
            <p:nvPr/>
          </p:nvCxnSpPr>
          <p:spPr>
            <a:xfrm rot="10800000" flipH="1">
              <a:off x="1829372" y="1713250"/>
              <a:ext cx="5464500" cy="1641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438;p41">
              <a:extLst>
                <a:ext uri="{FF2B5EF4-FFF2-40B4-BE49-F238E27FC236}">
                  <a16:creationId xmlns:a16="http://schemas.microsoft.com/office/drawing/2014/main" id="{E3F8CF57-A7B4-0A78-5CA6-D66F75B7CABE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 rot="10800000" flipH="1">
              <a:off x="1829372" y="1746250"/>
              <a:ext cx="3972300" cy="1608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pic>
          <p:nvPicPr>
            <p:cNvPr id="22" name="Google Shape;439;p41">
              <a:extLst>
                <a:ext uri="{FF2B5EF4-FFF2-40B4-BE49-F238E27FC236}">
                  <a16:creationId xmlns:a16="http://schemas.microsoft.com/office/drawing/2014/main" id="{E85FD90D-1241-F8B2-D0CC-E37A2B688C6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43845" y="3608475"/>
              <a:ext cx="1989451" cy="47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440;p41">
              <a:extLst>
                <a:ext uri="{FF2B5EF4-FFF2-40B4-BE49-F238E27FC236}">
                  <a16:creationId xmlns:a16="http://schemas.microsoft.com/office/drawing/2014/main" id="{8B8ADE15-582E-86F8-B4EC-A47BD52F2DCA}"/>
                </a:ext>
              </a:extLst>
            </p:cNvPr>
            <p:cNvSpPr/>
            <p:nvPr/>
          </p:nvSpPr>
          <p:spPr>
            <a:xfrm>
              <a:off x="4452909" y="1672355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1">
              <a:extLst>
                <a:ext uri="{FF2B5EF4-FFF2-40B4-BE49-F238E27FC236}">
                  <a16:creationId xmlns:a16="http://schemas.microsoft.com/office/drawing/2014/main" id="{E4A4FFB5-C9A8-A382-A044-2C235D77F5A7}"/>
                </a:ext>
              </a:extLst>
            </p:cNvPr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" name="Google Shape;442;p41">
              <a:extLst>
                <a:ext uri="{FF2B5EF4-FFF2-40B4-BE49-F238E27FC236}">
                  <a16:creationId xmlns:a16="http://schemas.microsoft.com/office/drawing/2014/main" id="{4A15D71E-4A1D-3A16-F4A1-A44675987D6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71600" y="3425675"/>
              <a:ext cx="418550" cy="30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443;p41">
              <a:extLst>
                <a:ext uri="{FF2B5EF4-FFF2-40B4-BE49-F238E27FC236}">
                  <a16:creationId xmlns:a16="http://schemas.microsoft.com/office/drawing/2014/main" id="{0049BF8B-6222-FF66-98C1-C2C2970EB0A9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oogle Shape;444;p41">
            <a:extLst>
              <a:ext uri="{FF2B5EF4-FFF2-40B4-BE49-F238E27FC236}">
                <a16:creationId xmlns:a16="http://schemas.microsoft.com/office/drawing/2014/main" id="{71381BCD-B5CB-D226-9DFD-9C91CB64234D}"/>
              </a:ext>
            </a:extLst>
          </p:cNvPr>
          <p:cNvGrpSpPr/>
          <p:nvPr/>
        </p:nvGrpSpPr>
        <p:grpSpPr>
          <a:xfrm>
            <a:off x="4875638" y="2433005"/>
            <a:ext cx="4042068" cy="1975454"/>
            <a:chOff x="1364013" y="1631600"/>
            <a:chExt cx="6426181" cy="3140626"/>
          </a:xfrm>
        </p:grpSpPr>
        <p:grpSp>
          <p:nvGrpSpPr>
            <p:cNvPr id="29" name="Google Shape;445;p41">
              <a:extLst>
                <a:ext uri="{FF2B5EF4-FFF2-40B4-BE49-F238E27FC236}">
                  <a16:creationId xmlns:a16="http://schemas.microsoft.com/office/drawing/2014/main" id="{ADEC499F-B6A0-F5CF-58A9-CE2D5781DBF0}"/>
                </a:ext>
              </a:extLst>
            </p:cNvPr>
            <p:cNvGrpSpPr/>
            <p:nvPr/>
          </p:nvGrpSpPr>
          <p:grpSpPr>
            <a:xfrm>
              <a:off x="1772413" y="1631606"/>
              <a:ext cx="5599236" cy="1794172"/>
              <a:chOff x="1772413" y="1631606"/>
              <a:chExt cx="5599236" cy="1794172"/>
            </a:xfrm>
          </p:grpSpPr>
          <p:grpSp>
            <p:nvGrpSpPr>
              <p:cNvPr id="44" name="Google Shape;446;p41">
                <a:extLst>
                  <a:ext uri="{FF2B5EF4-FFF2-40B4-BE49-F238E27FC236}">
                    <a16:creationId xmlns:a16="http://schemas.microsoft.com/office/drawing/2014/main" id="{7AEB104D-50A5-BA14-D590-B8C28435B4AF}"/>
                  </a:ext>
                </a:extLst>
              </p:cNvPr>
              <p:cNvGrpSpPr/>
              <p:nvPr/>
            </p:nvGrpSpPr>
            <p:grpSpPr>
              <a:xfrm>
                <a:off x="1772413" y="1631606"/>
                <a:ext cx="5599236" cy="1794172"/>
                <a:chOff x="1004484" y="1480630"/>
                <a:chExt cx="6476100" cy="2266800"/>
              </a:xfrm>
            </p:grpSpPr>
            <p:sp>
              <p:nvSpPr>
                <p:cNvPr id="46" name="Google Shape;447;p41">
                  <a:extLst>
                    <a:ext uri="{FF2B5EF4-FFF2-40B4-BE49-F238E27FC236}">
                      <a16:creationId xmlns:a16="http://schemas.microsoft.com/office/drawing/2014/main" id="{FA937B07-C530-29C5-EF75-4BA3D36C9342}"/>
                    </a:ext>
                  </a:extLst>
                </p:cNvPr>
                <p:cNvSpPr/>
                <p:nvPr/>
              </p:nvSpPr>
              <p:spPr>
                <a:xfrm>
                  <a:off x="1004484" y="1480630"/>
                  <a:ext cx="6476100" cy="22668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48;p41">
                  <a:extLst>
                    <a:ext uri="{FF2B5EF4-FFF2-40B4-BE49-F238E27FC236}">
                      <a16:creationId xmlns:a16="http://schemas.microsoft.com/office/drawing/2014/main" id="{BBFC0856-C0E6-464E-D6C7-E288D6BC1D86}"/>
                    </a:ext>
                  </a:extLst>
                </p:cNvPr>
                <p:cNvSpPr/>
                <p:nvPr/>
              </p:nvSpPr>
              <p:spPr>
                <a:xfrm>
                  <a:off x="13198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49;p41">
                  <a:extLst>
                    <a:ext uri="{FF2B5EF4-FFF2-40B4-BE49-F238E27FC236}">
                      <a16:creationId xmlns:a16="http://schemas.microsoft.com/office/drawing/2014/main" id="{4636655A-8C4C-E522-AD9E-90B0D4A78B0B}"/>
                    </a:ext>
                  </a:extLst>
                </p:cNvPr>
                <p:cNvSpPr/>
                <p:nvPr/>
              </p:nvSpPr>
              <p:spPr>
                <a:xfrm>
                  <a:off x="25133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50;p41">
                  <a:extLst>
                    <a:ext uri="{FF2B5EF4-FFF2-40B4-BE49-F238E27FC236}">
                      <a16:creationId xmlns:a16="http://schemas.microsoft.com/office/drawing/2014/main" id="{373CF850-A44B-7383-6DAF-A7644FA9FB24}"/>
                    </a:ext>
                  </a:extLst>
                </p:cNvPr>
                <p:cNvSpPr/>
                <p:nvPr/>
              </p:nvSpPr>
              <p:spPr>
                <a:xfrm>
                  <a:off x="22448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451;p41">
                  <a:extLst>
                    <a:ext uri="{FF2B5EF4-FFF2-40B4-BE49-F238E27FC236}">
                      <a16:creationId xmlns:a16="http://schemas.microsoft.com/office/drawing/2014/main" id="{54ED339F-DB3D-9C29-6AAF-B8E212AFC805}"/>
                    </a:ext>
                  </a:extLst>
                </p:cNvPr>
                <p:cNvSpPr/>
                <p:nvPr/>
              </p:nvSpPr>
              <p:spPr>
                <a:xfrm>
                  <a:off x="16095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452;p41">
                  <a:extLst>
                    <a:ext uri="{FF2B5EF4-FFF2-40B4-BE49-F238E27FC236}">
                      <a16:creationId xmlns:a16="http://schemas.microsoft.com/office/drawing/2014/main" id="{10D26B12-81DF-A047-4B8D-63BA71FE2134}"/>
                    </a:ext>
                  </a:extLst>
                </p:cNvPr>
                <p:cNvSpPr/>
                <p:nvPr/>
              </p:nvSpPr>
              <p:spPr>
                <a:xfrm>
                  <a:off x="2781777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453;p41">
                  <a:extLst>
                    <a:ext uri="{FF2B5EF4-FFF2-40B4-BE49-F238E27FC236}">
                      <a16:creationId xmlns:a16="http://schemas.microsoft.com/office/drawing/2014/main" id="{AFF489FD-0291-0212-93F5-600FA621FDDE}"/>
                    </a:ext>
                  </a:extLst>
                </p:cNvPr>
                <p:cNvSpPr/>
                <p:nvPr/>
              </p:nvSpPr>
              <p:spPr>
                <a:xfrm>
                  <a:off x="197635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454;p41">
                  <a:extLst>
                    <a:ext uri="{FF2B5EF4-FFF2-40B4-BE49-F238E27FC236}">
                      <a16:creationId xmlns:a16="http://schemas.microsoft.com/office/drawing/2014/main" id="{518E38BE-EAF3-AD77-3DCD-06085A8F3F02}"/>
                    </a:ext>
                  </a:extLst>
                </p:cNvPr>
                <p:cNvSpPr/>
                <p:nvPr/>
              </p:nvSpPr>
              <p:spPr>
                <a:xfrm>
                  <a:off x="6199450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455;p41">
                  <a:extLst>
                    <a:ext uri="{FF2B5EF4-FFF2-40B4-BE49-F238E27FC236}">
                      <a16:creationId xmlns:a16="http://schemas.microsoft.com/office/drawing/2014/main" id="{55F9EC16-1777-E84D-0D80-DD7EA67EE372}"/>
                    </a:ext>
                  </a:extLst>
                </p:cNvPr>
                <p:cNvSpPr/>
                <p:nvPr/>
              </p:nvSpPr>
              <p:spPr>
                <a:xfrm>
                  <a:off x="5618000" y="153205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456;p41">
                  <a:extLst>
                    <a:ext uri="{FF2B5EF4-FFF2-40B4-BE49-F238E27FC236}">
                      <a16:creationId xmlns:a16="http://schemas.microsoft.com/office/drawing/2014/main" id="{04FE6733-C6E1-7D00-3FA6-88C51C0D583E}"/>
                    </a:ext>
                  </a:extLst>
                </p:cNvPr>
                <p:cNvSpPr/>
                <p:nvPr/>
              </p:nvSpPr>
              <p:spPr>
                <a:xfrm>
                  <a:off x="7057875" y="153205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457;p41">
                  <a:extLst>
                    <a:ext uri="{FF2B5EF4-FFF2-40B4-BE49-F238E27FC236}">
                      <a16:creationId xmlns:a16="http://schemas.microsoft.com/office/drawing/2014/main" id="{637D3290-47A2-D9EC-7A58-484EB9CD598B}"/>
                    </a:ext>
                  </a:extLst>
                </p:cNvPr>
                <p:cNvSpPr/>
                <p:nvPr/>
              </p:nvSpPr>
              <p:spPr>
                <a:xfrm>
                  <a:off x="6570750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458;p41">
                  <a:extLst>
                    <a:ext uri="{FF2B5EF4-FFF2-40B4-BE49-F238E27FC236}">
                      <a16:creationId xmlns:a16="http://schemas.microsoft.com/office/drawing/2014/main" id="{37665EA8-268D-9966-E617-0A8E230CA449}"/>
                    </a:ext>
                  </a:extLst>
                </p:cNvPr>
                <p:cNvSpPr/>
                <p:nvPr/>
              </p:nvSpPr>
              <p:spPr>
                <a:xfrm>
                  <a:off x="5886475" y="160590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459;p41">
                  <a:extLst>
                    <a:ext uri="{FF2B5EF4-FFF2-40B4-BE49-F238E27FC236}">
                      <a16:creationId xmlns:a16="http://schemas.microsoft.com/office/drawing/2014/main" id="{3D18A2D4-F94E-CFC9-EEF7-6D9EAFB5547D}"/>
                    </a:ext>
                  </a:extLst>
                </p:cNvPr>
                <p:cNvSpPr/>
                <p:nvPr/>
              </p:nvSpPr>
              <p:spPr>
                <a:xfrm>
                  <a:off x="6814313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45" name="Google Shape;460;p41">
                <a:extLst>
                  <a:ext uri="{FF2B5EF4-FFF2-40B4-BE49-F238E27FC236}">
                    <a16:creationId xmlns:a16="http://schemas.microsoft.com/office/drawing/2014/main" id="{2AEC7728-3AAC-3ABB-B6CE-FB0FB11EA431}"/>
                  </a:ext>
                </a:extLst>
              </p:cNvPr>
              <p:cNvCxnSpPr/>
              <p:nvPr/>
            </p:nvCxnSpPr>
            <p:spPr>
              <a:xfrm rot="10800000" flipH="1">
                <a:off x="1886400" y="1758450"/>
                <a:ext cx="5426700" cy="1557600"/>
              </a:xfrm>
              <a:prstGeom prst="bentConnector3">
                <a:avLst>
                  <a:gd name="adj1" fmla="val 50000"/>
                </a:avLst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33" name="Google Shape;461;p41">
              <a:extLst>
                <a:ext uri="{FF2B5EF4-FFF2-40B4-BE49-F238E27FC236}">
                  <a16:creationId xmlns:a16="http://schemas.microsoft.com/office/drawing/2014/main" id="{1924D794-0BFD-074D-2E5E-73587BC8BA0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64013" y="3680955"/>
              <a:ext cx="6416052" cy="109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462;p41">
              <a:extLst>
                <a:ext uri="{FF2B5EF4-FFF2-40B4-BE49-F238E27FC236}">
                  <a16:creationId xmlns:a16="http://schemas.microsoft.com/office/drawing/2014/main" id="{CCFDB5FE-A171-4BCA-63BE-E67D0485C79E}"/>
                </a:ext>
              </a:extLst>
            </p:cNvPr>
            <p:cNvSpPr/>
            <p:nvPr/>
          </p:nvSpPr>
          <p:spPr>
            <a:xfrm>
              <a:off x="4491359" y="1691680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63;p41">
              <a:extLst>
                <a:ext uri="{FF2B5EF4-FFF2-40B4-BE49-F238E27FC236}">
                  <a16:creationId xmlns:a16="http://schemas.microsoft.com/office/drawing/2014/main" id="{B03784C7-92D2-ACF8-F619-6BDCC91BAF13}"/>
                </a:ext>
              </a:extLst>
            </p:cNvPr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Google Shape;464;p41">
              <a:extLst>
                <a:ext uri="{FF2B5EF4-FFF2-40B4-BE49-F238E27FC236}">
                  <a16:creationId xmlns:a16="http://schemas.microsoft.com/office/drawing/2014/main" id="{C550D579-4FC0-1E3D-91AE-721D4A15E015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885513" y="2713950"/>
              <a:ext cx="2295525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65;p41">
              <a:extLst>
                <a:ext uri="{FF2B5EF4-FFF2-40B4-BE49-F238E27FC236}">
                  <a16:creationId xmlns:a16="http://schemas.microsoft.com/office/drawing/2014/main" id="{7422181B-8589-0C0C-2A72-0C6BCC87417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71644" y="3425775"/>
              <a:ext cx="418550" cy="302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66;p41">
              <a:extLst>
                <a:ext uri="{FF2B5EF4-FFF2-40B4-BE49-F238E27FC236}">
                  <a16:creationId xmlns:a16="http://schemas.microsoft.com/office/drawing/2014/main" id="{E0A3A2BB-022C-8A5B-2D1F-92968628EB1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Google Shape;467;p41">
              <a:extLst>
                <a:ext uri="{FF2B5EF4-FFF2-40B4-BE49-F238E27FC236}">
                  <a16:creationId xmlns:a16="http://schemas.microsoft.com/office/drawing/2014/main" id="{6608F977-072B-B0CA-C39C-540937E4E170}"/>
                </a:ext>
              </a:extLst>
            </p:cNvPr>
            <p:cNvCxnSpPr/>
            <p:nvPr/>
          </p:nvCxnSpPr>
          <p:spPr>
            <a:xfrm rot="10800000" flipH="1">
              <a:off x="1854400" y="1762925"/>
              <a:ext cx="5433300" cy="1556700"/>
            </a:xfrm>
            <a:prstGeom prst="curvedConnector3">
              <a:avLst>
                <a:gd name="adj1" fmla="val 53615"/>
              </a:avLst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468;p41">
            <a:extLst>
              <a:ext uri="{FF2B5EF4-FFF2-40B4-BE49-F238E27FC236}">
                <a16:creationId xmlns:a16="http://schemas.microsoft.com/office/drawing/2014/main" id="{21B636CF-16E9-0433-1282-7F905FF71C9A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Binary classification을 수행하기 위한 모델 구성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" name="Google Shape;469;p41">
            <a:extLst>
              <a:ext uri="{FF2B5EF4-FFF2-40B4-BE49-F238E27FC236}">
                <a16:creationId xmlns:a16="http://schemas.microsoft.com/office/drawing/2014/main" id="{4BDE3A0B-F543-45B0-1797-EF71D43D40E0}"/>
              </a:ext>
            </a:extLst>
          </p:cNvPr>
          <p:cNvSpPr txBox="1"/>
          <p:nvPr/>
        </p:nvSpPr>
        <p:spPr>
          <a:xfrm>
            <a:off x="761838" y="19802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Regression 모델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" name="Google Shape;470;p41">
            <a:extLst>
              <a:ext uri="{FF2B5EF4-FFF2-40B4-BE49-F238E27FC236}">
                <a16:creationId xmlns:a16="http://schemas.microsoft.com/office/drawing/2014/main" id="{4C4D51DD-FCB0-DD49-1610-9CDDFF465FCB}"/>
              </a:ext>
            </a:extLst>
          </p:cNvPr>
          <p:cNvSpPr txBox="1"/>
          <p:nvPr/>
        </p:nvSpPr>
        <p:spPr>
          <a:xfrm>
            <a:off x="5305463" y="19802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모델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6095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Sigmoid Activation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476;p42">
            <a:extLst>
              <a:ext uri="{FF2B5EF4-FFF2-40B4-BE49-F238E27FC236}">
                <a16:creationId xmlns:a16="http://schemas.microsoft.com/office/drawing/2014/main" id="{C625892B-7DBD-AD3C-D729-CA855EA37B0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050" y="1942175"/>
            <a:ext cx="4074941" cy="27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478;p42">
            <a:extLst>
              <a:ext uri="{FF2B5EF4-FFF2-40B4-BE49-F238E27FC236}">
                <a16:creationId xmlns:a16="http://schemas.microsoft.com/office/drawing/2014/main" id="{39FA67FE-775C-93E4-4859-979D6523324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9288" y="2184971"/>
            <a:ext cx="32227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479;p42">
            <a:extLst>
              <a:ext uri="{FF2B5EF4-FFF2-40B4-BE49-F238E27FC236}">
                <a16:creationId xmlns:a16="http://schemas.microsoft.com/office/drawing/2014/main" id="{96260C82-F76A-C0EA-C34D-17D1B65467B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9163" y="3412126"/>
            <a:ext cx="3423051" cy="69801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480;p42">
            <a:extLst>
              <a:ext uri="{FF2B5EF4-FFF2-40B4-BE49-F238E27FC236}">
                <a16:creationId xmlns:a16="http://schemas.microsoft.com/office/drawing/2014/main" id="{E5E1E12D-96BA-5969-A0C2-64A86C5E70D5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수행을 위한 layer의 output에 Sigmoid 사용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481;p42">
            <a:extLst>
              <a:ext uri="{FF2B5EF4-FFF2-40B4-BE49-F238E27FC236}">
                <a16:creationId xmlns:a16="http://schemas.microsoft.com/office/drawing/2014/main" id="{8F073B4D-31D5-4B02-180C-58D462262A58}"/>
              </a:ext>
            </a:extLst>
          </p:cNvPr>
          <p:cNvSpPr/>
          <p:nvPr/>
        </p:nvSpPr>
        <p:spPr>
          <a:xfrm>
            <a:off x="4638300" y="2195850"/>
            <a:ext cx="3875100" cy="215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29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" name="Google Shape;480;p42">
            <a:extLst>
              <a:ext uri="{FF2B5EF4-FFF2-40B4-BE49-F238E27FC236}">
                <a16:creationId xmlns:a16="http://schemas.microsoft.com/office/drawing/2014/main" id="{E5E1E12D-96BA-5969-A0C2-64A86C5E70D5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lang="en-US"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486;p43">
            <a:extLst>
              <a:ext uri="{FF2B5EF4-FFF2-40B4-BE49-F238E27FC236}">
                <a16:creationId xmlns:a16="http://schemas.microsoft.com/office/drawing/2014/main" id="{0DAC8188-B867-644A-9326-174CBCEF8A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700" y="1874225"/>
            <a:ext cx="4413151" cy="6448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7;p43">
            <a:extLst>
              <a:ext uri="{FF2B5EF4-FFF2-40B4-BE49-F238E27FC236}">
                <a16:creationId xmlns:a16="http://schemas.microsoft.com/office/drawing/2014/main" id="{5BCA7699-3270-298E-6DDF-01C4E54CF14B}"/>
              </a:ext>
            </a:extLst>
          </p:cNvPr>
          <p:cNvSpPr/>
          <p:nvPr/>
        </p:nvSpPr>
        <p:spPr>
          <a:xfrm>
            <a:off x="554100" y="1922038"/>
            <a:ext cx="4758600" cy="215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489;p43">
            <a:extLst>
              <a:ext uri="{FF2B5EF4-FFF2-40B4-BE49-F238E27FC236}">
                <a16:creationId xmlns:a16="http://schemas.microsoft.com/office/drawing/2014/main" id="{27E6BC20-34C5-78B4-8F88-D47414EAE136}"/>
              </a:ext>
            </a:extLst>
          </p:cNvPr>
          <p:cNvGrpSpPr/>
          <p:nvPr/>
        </p:nvGrpSpPr>
        <p:grpSpPr>
          <a:xfrm>
            <a:off x="692712" y="2712462"/>
            <a:ext cx="4413138" cy="694938"/>
            <a:chOff x="1053125" y="3472300"/>
            <a:chExt cx="6784225" cy="1068314"/>
          </a:xfrm>
        </p:grpSpPr>
        <p:cxnSp>
          <p:nvCxnSpPr>
            <p:cNvPr id="8" name="Google Shape;490;p43">
              <a:extLst>
                <a:ext uri="{FF2B5EF4-FFF2-40B4-BE49-F238E27FC236}">
                  <a16:creationId xmlns:a16="http://schemas.microsoft.com/office/drawing/2014/main" id="{FDF607AE-114B-6645-ACDD-85E64E6BC8E5}"/>
                </a:ext>
              </a:extLst>
            </p:cNvPr>
            <p:cNvCxnSpPr/>
            <p:nvPr/>
          </p:nvCxnSpPr>
          <p:spPr>
            <a:xfrm rot="10800000" flipH="1">
              <a:off x="1053125" y="3472300"/>
              <a:ext cx="1533900" cy="839400"/>
            </a:xfrm>
            <a:prstGeom prst="curvedConnector3">
              <a:avLst>
                <a:gd name="adj1" fmla="val 56696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491;p43">
              <a:extLst>
                <a:ext uri="{FF2B5EF4-FFF2-40B4-BE49-F238E27FC236}">
                  <a16:creationId xmlns:a16="http://schemas.microsoft.com/office/drawing/2014/main" id="{4AEC7397-D019-34C7-F7A9-34818EB3BA2B}"/>
                </a:ext>
              </a:extLst>
            </p:cNvPr>
            <p:cNvCxnSpPr/>
            <p:nvPr/>
          </p:nvCxnSpPr>
          <p:spPr>
            <a:xfrm rot="10800000" flipH="1">
              <a:off x="3785125" y="3479925"/>
              <a:ext cx="1495500" cy="839400"/>
            </a:xfrm>
            <a:prstGeom prst="bentConnector3">
              <a:avLst>
                <a:gd name="adj1" fmla="val 4857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492;p43">
              <a:extLst>
                <a:ext uri="{FF2B5EF4-FFF2-40B4-BE49-F238E27FC236}">
                  <a16:creationId xmlns:a16="http://schemas.microsoft.com/office/drawing/2014/main" id="{FBAACE71-E2C3-C8FD-F5DF-F6B76CAD52EC}"/>
                </a:ext>
              </a:extLst>
            </p:cNvPr>
            <p:cNvSpPr/>
            <p:nvPr/>
          </p:nvSpPr>
          <p:spPr>
            <a:xfrm>
              <a:off x="3014375" y="3800400"/>
              <a:ext cx="335700" cy="175500"/>
            </a:xfrm>
            <a:prstGeom prst="mathMinus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93;p43">
              <a:extLst>
                <a:ext uri="{FF2B5EF4-FFF2-40B4-BE49-F238E27FC236}">
                  <a16:creationId xmlns:a16="http://schemas.microsoft.com/office/drawing/2014/main" id="{2BD2AE21-6C39-16AD-68DF-83A3FE2E7C09}"/>
                </a:ext>
              </a:extLst>
            </p:cNvPr>
            <p:cNvSpPr/>
            <p:nvPr/>
          </p:nvSpPr>
          <p:spPr>
            <a:xfrm>
              <a:off x="5799800" y="3784900"/>
              <a:ext cx="549600" cy="3099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94;p43">
              <a:extLst>
                <a:ext uri="{FF2B5EF4-FFF2-40B4-BE49-F238E27FC236}">
                  <a16:creationId xmlns:a16="http://schemas.microsoft.com/office/drawing/2014/main" id="{03CC0F27-085E-42DD-8296-980C687BDEC6}"/>
                </a:ext>
              </a:extLst>
            </p:cNvPr>
            <p:cNvSpPr/>
            <p:nvPr/>
          </p:nvSpPr>
          <p:spPr>
            <a:xfrm>
              <a:off x="6707925" y="3518839"/>
              <a:ext cx="1129425" cy="1021775"/>
            </a:xfrm>
            <a:custGeom>
              <a:avLst/>
              <a:gdLst/>
              <a:ahLst/>
              <a:cxnLst/>
              <a:rect l="l" t="t" r="r" b="b"/>
              <a:pathLst>
                <a:path w="45177" h="40871" extrusionOk="0">
                  <a:moveTo>
                    <a:pt x="0" y="16146"/>
                  </a:moveTo>
                  <a:cubicBezTo>
                    <a:pt x="1526" y="13501"/>
                    <a:pt x="5036" y="-1914"/>
                    <a:pt x="9157" y="273"/>
                  </a:cubicBezTo>
                  <a:cubicBezTo>
                    <a:pt x="13278" y="2461"/>
                    <a:pt x="20808" y="26473"/>
                    <a:pt x="24725" y="29271"/>
                  </a:cubicBezTo>
                  <a:cubicBezTo>
                    <a:pt x="28643" y="32069"/>
                    <a:pt x="29253" y="15128"/>
                    <a:pt x="32662" y="17061"/>
                  </a:cubicBezTo>
                  <a:cubicBezTo>
                    <a:pt x="36071" y="18994"/>
                    <a:pt x="43091" y="36903"/>
                    <a:pt x="45177" y="408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496;p43">
            <a:extLst>
              <a:ext uri="{FF2B5EF4-FFF2-40B4-BE49-F238E27FC236}">
                <a16:creationId xmlns:a16="http://schemas.microsoft.com/office/drawing/2014/main" id="{590CCF1F-FDB2-68E1-B4C8-06AFDE997F2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4450" y="2244713"/>
            <a:ext cx="2951226" cy="15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97;p43">
            <a:extLst>
              <a:ext uri="{FF2B5EF4-FFF2-40B4-BE49-F238E27FC236}">
                <a16:creationId xmlns:a16="http://schemas.microsoft.com/office/drawing/2014/main" id="{117362EB-447D-75E9-3FE6-F75565C3ABC0}"/>
              </a:ext>
            </a:extLst>
          </p:cNvPr>
          <p:cNvSpPr txBox="1"/>
          <p:nvPr/>
        </p:nvSpPr>
        <p:spPr>
          <a:xfrm>
            <a:off x="1007850" y="40811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새로운 Loss function 적용 필요</a:t>
            </a:r>
            <a:endParaRPr sz="1400" b="0" i="0" u="none" strike="noStrike" cap="none">
              <a:solidFill>
                <a:srgbClr val="3D85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498;p43">
            <a:extLst>
              <a:ext uri="{FF2B5EF4-FFF2-40B4-BE49-F238E27FC236}">
                <a16:creationId xmlns:a16="http://schemas.microsoft.com/office/drawing/2014/main" id="{586F8FA6-2BE6-E770-FC1E-E8B5DE429101}"/>
              </a:ext>
            </a:extLst>
          </p:cNvPr>
          <p:cNvSpPr txBox="1"/>
          <p:nvPr/>
        </p:nvSpPr>
        <p:spPr>
          <a:xfrm>
            <a:off x="769125" y="3495750"/>
            <a:ext cx="4260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정답값의 차이로 Loss function을 정의할 수 없음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6282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504;p44">
            <a:extLst>
              <a:ext uri="{FF2B5EF4-FFF2-40B4-BE49-F238E27FC236}">
                <a16:creationId xmlns:a16="http://schemas.microsoft.com/office/drawing/2014/main" id="{F7041CD3-9AC4-BE48-6A06-BBCA91EFB86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0049" y="923739"/>
            <a:ext cx="7616436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34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510;p45">
            <a:extLst>
              <a:ext uri="{FF2B5EF4-FFF2-40B4-BE49-F238E27FC236}">
                <a16:creationId xmlns:a16="http://schemas.microsoft.com/office/drawing/2014/main" id="{9816B04A-696C-4417-6C50-618820144E1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9632" y="1111047"/>
            <a:ext cx="6957075" cy="330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5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Loss(Cost) Function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516;p46">
            <a:extLst>
              <a:ext uri="{FF2B5EF4-FFF2-40B4-BE49-F238E27FC236}">
                <a16:creationId xmlns:a16="http://schemas.microsoft.com/office/drawing/2014/main" id="{6B35E0B2-8841-621E-28F9-A5D5FB95D1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8547" y="1005104"/>
            <a:ext cx="7872875" cy="36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38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529;p48">
            <a:extLst>
              <a:ext uri="{FF2B5EF4-FFF2-40B4-BE49-F238E27FC236}">
                <a16:creationId xmlns:a16="http://schemas.microsoft.com/office/drawing/2014/main" id="{1E6FF7EC-52ED-56EC-6755-130926235D8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2321" y="1090281"/>
            <a:ext cx="8101748" cy="308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8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539;p49">
            <a:extLst>
              <a:ext uri="{FF2B5EF4-FFF2-40B4-BE49-F238E27FC236}">
                <a16:creationId xmlns:a16="http://schemas.microsoft.com/office/drawing/2014/main" id="{D2D02E3B-2457-EDD5-5972-982C2C4905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908960"/>
            <a:ext cx="7887028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65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546;p50">
            <a:extLst>
              <a:ext uri="{FF2B5EF4-FFF2-40B4-BE49-F238E27FC236}">
                <a16:creationId xmlns:a16="http://schemas.microsoft.com/office/drawing/2014/main" id="{E17D20C2-3555-C46D-C728-09B6A2F9C3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7240" y="908960"/>
            <a:ext cx="8211501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89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Maximum Likelihood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552;p51">
            <a:extLst>
              <a:ext uri="{FF2B5EF4-FFF2-40B4-BE49-F238E27FC236}">
                <a16:creationId xmlns:a16="http://schemas.microsoft.com/office/drawing/2014/main" id="{BECE5E98-8DBF-A806-CE4F-5A790BCE53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8807" y="830620"/>
            <a:ext cx="7486755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58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4393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Feedforward Network - input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82;p5">
            <a:extLst>
              <a:ext uri="{FF2B5EF4-FFF2-40B4-BE49-F238E27FC236}">
                <a16:creationId xmlns:a16="http://schemas.microsoft.com/office/drawing/2014/main" id="{BEF78042-7D18-BADD-5D47-4ABD9759B5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7317" y="940888"/>
            <a:ext cx="5766300" cy="32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4;p5">
            <a:extLst>
              <a:ext uri="{FF2B5EF4-FFF2-40B4-BE49-F238E27FC236}">
                <a16:creationId xmlns:a16="http://schemas.microsoft.com/office/drawing/2014/main" id="{21E1CC12-8A98-EE34-E250-D55BD601D1FB}"/>
              </a:ext>
            </a:extLst>
          </p:cNvPr>
          <p:cNvSpPr txBox="1"/>
          <p:nvPr/>
        </p:nvSpPr>
        <p:spPr>
          <a:xfrm>
            <a:off x="738967" y="3994463"/>
            <a:ext cx="81630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Multi-layerd perceptron 과 같이 모든 노드가 연결된 네트워크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Fully-connected layer로도 불리며, 입력데이터를 1차원 형태의 벡터로 받아 처리한다.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5049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Cross Entropy - 정보량 (Self-Information)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558;p52">
            <a:extLst>
              <a:ext uri="{FF2B5EF4-FFF2-40B4-BE49-F238E27FC236}">
                <a16:creationId xmlns:a16="http://schemas.microsoft.com/office/drawing/2014/main" id="{1092FB52-460A-C2A7-A611-1D06C5E1918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85" y="1215898"/>
            <a:ext cx="3321995" cy="320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59;p52">
            <a:extLst>
              <a:ext uri="{FF2B5EF4-FFF2-40B4-BE49-F238E27FC236}">
                <a16:creationId xmlns:a16="http://schemas.microsoft.com/office/drawing/2014/main" id="{93BC1672-2A0D-B421-F115-B265C471DB0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50223"/>
          <a:stretch/>
        </p:blipFill>
        <p:spPr>
          <a:xfrm>
            <a:off x="7738575" y="2158210"/>
            <a:ext cx="1303625" cy="19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1;p52">
            <a:extLst>
              <a:ext uri="{FF2B5EF4-FFF2-40B4-BE49-F238E27FC236}">
                <a16:creationId xmlns:a16="http://schemas.microsoft.com/office/drawing/2014/main" id="{CB0C5E2A-7B2F-159E-DDA0-4FACE56E6DA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0220"/>
          <a:stretch/>
        </p:blipFill>
        <p:spPr>
          <a:xfrm>
            <a:off x="4268100" y="2158210"/>
            <a:ext cx="1303625" cy="19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62;p52">
            <a:extLst>
              <a:ext uri="{FF2B5EF4-FFF2-40B4-BE49-F238E27FC236}">
                <a16:creationId xmlns:a16="http://schemas.microsoft.com/office/drawing/2014/main" id="{3778AE13-1765-8648-B7EE-42F7B27AA16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71725" y="2158210"/>
            <a:ext cx="2166857" cy="19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63;p52">
            <a:extLst>
              <a:ext uri="{FF2B5EF4-FFF2-40B4-BE49-F238E27FC236}">
                <a16:creationId xmlns:a16="http://schemas.microsoft.com/office/drawing/2014/main" id="{8A812495-E687-C1B6-C8A6-4EC3DB755854}"/>
              </a:ext>
            </a:extLst>
          </p:cNvPr>
          <p:cNvSpPr txBox="1"/>
          <p:nvPr/>
        </p:nvSpPr>
        <p:spPr>
          <a:xfrm>
            <a:off x="4268100" y="1215898"/>
            <a:ext cx="4774200" cy="1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일어나기 힘든 일 일수록 정보가 높다고 가정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67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Cross Entropy - Entropy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569;p53">
            <a:extLst>
              <a:ext uri="{FF2B5EF4-FFF2-40B4-BE49-F238E27FC236}">
                <a16:creationId xmlns:a16="http://schemas.microsoft.com/office/drawing/2014/main" id="{E076D214-783C-6BAF-5BEC-28691C064AC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2355" y="1091814"/>
            <a:ext cx="7772295" cy="3576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52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Cross Entropy - Entropy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575;p54">
            <a:extLst>
              <a:ext uri="{FF2B5EF4-FFF2-40B4-BE49-F238E27FC236}">
                <a16:creationId xmlns:a16="http://schemas.microsoft.com/office/drawing/2014/main" id="{1905EA82-4425-DC03-9D55-F552F73DA54A}"/>
              </a:ext>
            </a:extLst>
          </p:cNvPr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두 확률 분포의 차이 또는 유사하지 않은 정도(dissimilarity)를 나타냄</a:t>
            </a:r>
            <a:endParaRPr sz="1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추정 확률 q 의 정보량을 확률 p 에 대해 구한 기대값</a:t>
            </a:r>
            <a:endParaRPr sz="1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576;p54">
            <a:extLst>
              <a:ext uri="{FF2B5EF4-FFF2-40B4-BE49-F238E27FC236}">
                <a16:creationId xmlns:a16="http://schemas.microsoft.com/office/drawing/2014/main" id="{1B6EE81D-28B2-B9A2-299B-E9DDDA0E21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5464" y="2131375"/>
            <a:ext cx="6633074" cy="1622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74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Cross Entropy -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Binary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581;p55">
            <a:extLst>
              <a:ext uri="{FF2B5EF4-FFF2-40B4-BE49-F238E27FC236}">
                <a16:creationId xmlns:a16="http://schemas.microsoft.com/office/drawing/2014/main" id="{566BADB8-0215-7506-CE3C-1D5041AF695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294" y="1044468"/>
            <a:ext cx="7319489" cy="3534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91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Binary Classification</a:t>
            </a:r>
          </a:p>
        </p:txBody>
      </p:sp>
      <p:pic>
        <p:nvPicPr>
          <p:cNvPr id="3" name="Google Shape;592;p56">
            <a:extLst>
              <a:ext uri="{FF2B5EF4-FFF2-40B4-BE49-F238E27FC236}">
                <a16:creationId xmlns:a16="http://schemas.microsoft.com/office/drawing/2014/main" id="{C9086372-4955-5042-FE7A-AD5FF07741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1300" y="2083600"/>
            <a:ext cx="3407576" cy="26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93;p56">
            <a:extLst>
              <a:ext uri="{FF2B5EF4-FFF2-40B4-BE49-F238E27FC236}">
                <a16:creationId xmlns:a16="http://schemas.microsoft.com/office/drawing/2014/main" id="{CFA78D61-A837-B79F-4F46-68F1490D3D81}"/>
              </a:ext>
            </a:extLst>
          </p:cNvPr>
          <p:cNvSpPr txBox="1"/>
          <p:nvPr/>
        </p:nvSpPr>
        <p:spPr>
          <a:xfrm>
            <a:off x="0" y="4833600"/>
            <a:ext cx="6479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https://towardsdatascience.com/introduction-to-logistic-regression-66248243c148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7" name="Google Shape;594;p56">
            <a:extLst>
              <a:ext uri="{FF2B5EF4-FFF2-40B4-BE49-F238E27FC236}">
                <a16:creationId xmlns:a16="http://schemas.microsoft.com/office/drawing/2014/main" id="{DCCCADFF-2331-8356-B8A7-62C659B7F874}"/>
              </a:ext>
            </a:extLst>
          </p:cNvPr>
          <p:cNvGrpSpPr/>
          <p:nvPr/>
        </p:nvGrpSpPr>
        <p:grpSpPr>
          <a:xfrm>
            <a:off x="532238" y="2509205"/>
            <a:ext cx="4042068" cy="1975454"/>
            <a:chOff x="1364013" y="1631600"/>
            <a:chExt cx="6426181" cy="3140626"/>
          </a:xfrm>
        </p:grpSpPr>
        <p:grpSp>
          <p:nvGrpSpPr>
            <p:cNvPr id="8" name="Google Shape;595;p56">
              <a:extLst>
                <a:ext uri="{FF2B5EF4-FFF2-40B4-BE49-F238E27FC236}">
                  <a16:creationId xmlns:a16="http://schemas.microsoft.com/office/drawing/2014/main" id="{7657A5EF-F563-A028-F134-D9B7777C4A4C}"/>
                </a:ext>
              </a:extLst>
            </p:cNvPr>
            <p:cNvGrpSpPr/>
            <p:nvPr/>
          </p:nvGrpSpPr>
          <p:grpSpPr>
            <a:xfrm>
              <a:off x="1772413" y="1631606"/>
              <a:ext cx="5599236" cy="1794172"/>
              <a:chOff x="1772413" y="1631606"/>
              <a:chExt cx="5599236" cy="1794172"/>
            </a:xfrm>
          </p:grpSpPr>
          <p:grpSp>
            <p:nvGrpSpPr>
              <p:cNvPr id="16" name="Google Shape;596;p56">
                <a:extLst>
                  <a:ext uri="{FF2B5EF4-FFF2-40B4-BE49-F238E27FC236}">
                    <a16:creationId xmlns:a16="http://schemas.microsoft.com/office/drawing/2014/main" id="{C35569BE-28A8-9F30-E852-EF9348CC981E}"/>
                  </a:ext>
                </a:extLst>
              </p:cNvPr>
              <p:cNvGrpSpPr/>
              <p:nvPr/>
            </p:nvGrpSpPr>
            <p:grpSpPr>
              <a:xfrm>
                <a:off x="1772413" y="1631606"/>
                <a:ext cx="5599236" cy="1794172"/>
                <a:chOff x="1004484" y="1480630"/>
                <a:chExt cx="6476100" cy="2266800"/>
              </a:xfrm>
            </p:grpSpPr>
            <p:sp>
              <p:nvSpPr>
                <p:cNvPr id="19" name="Google Shape;597;p56">
                  <a:extLst>
                    <a:ext uri="{FF2B5EF4-FFF2-40B4-BE49-F238E27FC236}">
                      <a16:creationId xmlns:a16="http://schemas.microsoft.com/office/drawing/2014/main" id="{C918FE7F-C627-7A26-5F4F-F8FEED9092DC}"/>
                    </a:ext>
                  </a:extLst>
                </p:cNvPr>
                <p:cNvSpPr/>
                <p:nvPr/>
              </p:nvSpPr>
              <p:spPr>
                <a:xfrm>
                  <a:off x="1004484" y="1480630"/>
                  <a:ext cx="6476100" cy="22668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598;p56">
                  <a:extLst>
                    <a:ext uri="{FF2B5EF4-FFF2-40B4-BE49-F238E27FC236}">
                      <a16:creationId xmlns:a16="http://schemas.microsoft.com/office/drawing/2014/main" id="{1BD15515-96E2-D0B3-BCB1-4E871EA32AFC}"/>
                    </a:ext>
                  </a:extLst>
                </p:cNvPr>
                <p:cNvSpPr/>
                <p:nvPr/>
              </p:nvSpPr>
              <p:spPr>
                <a:xfrm>
                  <a:off x="13198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599;p56">
                  <a:extLst>
                    <a:ext uri="{FF2B5EF4-FFF2-40B4-BE49-F238E27FC236}">
                      <a16:creationId xmlns:a16="http://schemas.microsoft.com/office/drawing/2014/main" id="{C24386BE-AB80-34EC-A6A0-A9A37163255D}"/>
                    </a:ext>
                  </a:extLst>
                </p:cNvPr>
                <p:cNvSpPr/>
                <p:nvPr/>
              </p:nvSpPr>
              <p:spPr>
                <a:xfrm>
                  <a:off x="251330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600;p56">
                  <a:extLst>
                    <a:ext uri="{FF2B5EF4-FFF2-40B4-BE49-F238E27FC236}">
                      <a16:creationId xmlns:a16="http://schemas.microsoft.com/office/drawing/2014/main" id="{5534262B-B380-06E4-554B-501C0D241D87}"/>
                    </a:ext>
                  </a:extLst>
                </p:cNvPr>
                <p:cNvSpPr/>
                <p:nvPr/>
              </p:nvSpPr>
              <p:spPr>
                <a:xfrm>
                  <a:off x="22448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601;p56">
                  <a:extLst>
                    <a:ext uri="{FF2B5EF4-FFF2-40B4-BE49-F238E27FC236}">
                      <a16:creationId xmlns:a16="http://schemas.microsoft.com/office/drawing/2014/main" id="{DE32A0CF-7477-D13C-30FB-7D778AFD51E6}"/>
                    </a:ext>
                  </a:extLst>
                </p:cNvPr>
                <p:cNvSpPr/>
                <p:nvPr/>
              </p:nvSpPr>
              <p:spPr>
                <a:xfrm>
                  <a:off x="1609525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602;p56">
                  <a:extLst>
                    <a:ext uri="{FF2B5EF4-FFF2-40B4-BE49-F238E27FC236}">
                      <a16:creationId xmlns:a16="http://schemas.microsoft.com/office/drawing/2014/main" id="{3B081ADA-4CE7-FC11-11A5-27386C17A2BB}"/>
                    </a:ext>
                  </a:extLst>
                </p:cNvPr>
                <p:cNvSpPr/>
                <p:nvPr/>
              </p:nvSpPr>
              <p:spPr>
                <a:xfrm>
                  <a:off x="2781777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603;p56">
                  <a:extLst>
                    <a:ext uri="{FF2B5EF4-FFF2-40B4-BE49-F238E27FC236}">
                      <a16:creationId xmlns:a16="http://schemas.microsoft.com/office/drawing/2014/main" id="{BCC423CE-6E1C-8380-9321-6E7E52AE2030}"/>
                    </a:ext>
                  </a:extLst>
                </p:cNvPr>
                <p:cNvSpPr/>
                <p:nvPr/>
              </p:nvSpPr>
              <p:spPr>
                <a:xfrm>
                  <a:off x="1976350" y="3499025"/>
                  <a:ext cx="186600" cy="1866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604;p56">
                  <a:extLst>
                    <a:ext uri="{FF2B5EF4-FFF2-40B4-BE49-F238E27FC236}">
                      <a16:creationId xmlns:a16="http://schemas.microsoft.com/office/drawing/2014/main" id="{8CB4BF96-79C1-101B-9C24-545B132A8FEC}"/>
                    </a:ext>
                  </a:extLst>
                </p:cNvPr>
                <p:cNvSpPr/>
                <p:nvPr/>
              </p:nvSpPr>
              <p:spPr>
                <a:xfrm>
                  <a:off x="6199450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605;p56">
                  <a:extLst>
                    <a:ext uri="{FF2B5EF4-FFF2-40B4-BE49-F238E27FC236}">
                      <a16:creationId xmlns:a16="http://schemas.microsoft.com/office/drawing/2014/main" id="{3A6D311C-644B-C803-A756-FA124CC2D057}"/>
                    </a:ext>
                  </a:extLst>
                </p:cNvPr>
                <p:cNvSpPr/>
                <p:nvPr/>
              </p:nvSpPr>
              <p:spPr>
                <a:xfrm>
                  <a:off x="5618000" y="153205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606;p56">
                  <a:extLst>
                    <a:ext uri="{FF2B5EF4-FFF2-40B4-BE49-F238E27FC236}">
                      <a16:creationId xmlns:a16="http://schemas.microsoft.com/office/drawing/2014/main" id="{A1CD3B1F-99A8-D3E5-B8C7-F72004C36D79}"/>
                    </a:ext>
                  </a:extLst>
                </p:cNvPr>
                <p:cNvSpPr/>
                <p:nvPr/>
              </p:nvSpPr>
              <p:spPr>
                <a:xfrm>
                  <a:off x="7057875" y="153205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607;p56">
                  <a:extLst>
                    <a:ext uri="{FF2B5EF4-FFF2-40B4-BE49-F238E27FC236}">
                      <a16:creationId xmlns:a16="http://schemas.microsoft.com/office/drawing/2014/main" id="{B421F470-2552-91A8-C75C-CB2B18128C96}"/>
                    </a:ext>
                  </a:extLst>
                </p:cNvPr>
                <p:cNvSpPr/>
                <p:nvPr/>
              </p:nvSpPr>
              <p:spPr>
                <a:xfrm>
                  <a:off x="6570750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608;p56">
                  <a:extLst>
                    <a:ext uri="{FF2B5EF4-FFF2-40B4-BE49-F238E27FC236}">
                      <a16:creationId xmlns:a16="http://schemas.microsoft.com/office/drawing/2014/main" id="{1EE9D65E-2110-E156-388F-36D91340E22F}"/>
                    </a:ext>
                  </a:extLst>
                </p:cNvPr>
                <p:cNvSpPr/>
                <p:nvPr/>
              </p:nvSpPr>
              <p:spPr>
                <a:xfrm>
                  <a:off x="5886475" y="1605900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609;p56">
                  <a:extLst>
                    <a:ext uri="{FF2B5EF4-FFF2-40B4-BE49-F238E27FC236}">
                      <a16:creationId xmlns:a16="http://schemas.microsoft.com/office/drawing/2014/main" id="{C1503EBB-F2A2-8904-4FAB-F95776EE1D65}"/>
                    </a:ext>
                  </a:extLst>
                </p:cNvPr>
                <p:cNvSpPr/>
                <p:nvPr/>
              </p:nvSpPr>
              <p:spPr>
                <a:xfrm>
                  <a:off x="6814313" y="1575975"/>
                  <a:ext cx="186600" cy="1866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8" name="Google Shape;610;p56">
                <a:extLst>
                  <a:ext uri="{FF2B5EF4-FFF2-40B4-BE49-F238E27FC236}">
                    <a16:creationId xmlns:a16="http://schemas.microsoft.com/office/drawing/2014/main" id="{96997C7A-511B-AA2F-7C3B-12F27CAE8DF9}"/>
                  </a:ext>
                </a:extLst>
              </p:cNvPr>
              <p:cNvCxnSpPr/>
              <p:nvPr/>
            </p:nvCxnSpPr>
            <p:spPr>
              <a:xfrm rot="10800000" flipH="1">
                <a:off x="1886400" y="1758450"/>
                <a:ext cx="5426700" cy="1557600"/>
              </a:xfrm>
              <a:prstGeom prst="bentConnector3">
                <a:avLst>
                  <a:gd name="adj1" fmla="val 50000"/>
                </a:avLst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9" name="Google Shape;611;p56">
              <a:extLst>
                <a:ext uri="{FF2B5EF4-FFF2-40B4-BE49-F238E27FC236}">
                  <a16:creationId xmlns:a16="http://schemas.microsoft.com/office/drawing/2014/main" id="{2AD3B61E-4B9A-854E-4357-A946B53D1F2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64013" y="3680955"/>
              <a:ext cx="6416052" cy="109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612;p56">
              <a:extLst>
                <a:ext uri="{FF2B5EF4-FFF2-40B4-BE49-F238E27FC236}">
                  <a16:creationId xmlns:a16="http://schemas.microsoft.com/office/drawing/2014/main" id="{1E84E247-394F-4F20-4B27-2CE6867CEBC7}"/>
                </a:ext>
              </a:extLst>
            </p:cNvPr>
            <p:cNvSpPr/>
            <p:nvPr/>
          </p:nvSpPr>
          <p:spPr>
            <a:xfrm>
              <a:off x="4491359" y="1691680"/>
              <a:ext cx="161400" cy="1476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13;p56">
              <a:extLst>
                <a:ext uri="{FF2B5EF4-FFF2-40B4-BE49-F238E27FC236}">
                  <a16:creationId xmlns:a16="http://schemas.microsoft.com/office/drawing/2014/main" id="{A83DB283-BF7B-DF01-691C-30C0FFBDBAC2}"/>
                </a:ext>
              </a:extLst>
            </p:cNvPr>
            <p:cNvSpPr/>
            <p:nvPr/>
          </p:nvSpPr>
          <p:spPr>
            <a:xfrm>
              <a:off x="4452911" y="3229216"/>
              <a:ext cx="161400" cy="147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Google Shape;614;p56">
              <a:extLst>
                <a:ext uri="{FF2B5EF4-FFF2-40B4-BE49-F238E27FC236}">
                  <a16:creationId xmlns:a16="http://schemas.microsoft.com/office/drawing/2014/main" id="{4E7D85DC-3442-3755-0F2D-EA279B0EF23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85513" y="2713950"/>
              <a:ext cx="2295525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615;p56">
              <a:extLst>
                <a:ext uri="{FF2B5EF4-FFF2-40B4-BE49-F238E27FC236}">
                  <a16:creationId xmlns:a16="http://schemas.microsoft.com/office/drawing/2014/main" id="{BC499E56-7EEC-0508-B5BC-13E47F41366C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371644" y="3425775"/>
              <a:ext cx="418550" cy="302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616;p56">
              <a:extLst>
                <a:ext uri="{FF2B5EF4-FFF2-40B4-BE49-F238E27FC236}">
                  <a16:creationId xmlns:a16="http://schemas.microsoft.com/office/drawing/2014/main" id="{6A30CD9D-8869-5B76-3D1B-EA9D032F8EF5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71256" y="1631600"/>
              <a:ext cx="224968" cy="302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617;p56">
              <a:extLst>
                <a:ext uri="{FF2B5EF4-FFF2-40B4-BE49-F238E27FC236}">
                  <a16:creationId xmlns:a16="http://schemas.microsoft.com/office/drawing/2014/main" id="{0739AB91-F672-ED76-38B6-AAABCA804F94}"/>
                </a:ext>
              </a:extLst>
            </p:cNvPr>
            <p:cNvCxnSpPr/>
            <p:nvPr/>
          </p:nvCxnSpPr>
          <p:spPr>
            <a:xfrm rot="10800000" flipH="1">
              <a:off x="1854400" y="1762925"/>
              <a:ext cx="5433300" cy="1556700"/>
            </a:xfrm>
            <a:prstGeom prst="curvedConnector3">
              <a:avLst>
                <a:gd name="adj1" fmla="val 50901"/>
              </a:avLst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" name="Google Shape;618;p56">
            <a:extLst>
              <a:ext uri="{FF2B5EF4-FFF2-40B4-BE49-F238E27FC236}">
                <a16:creationId xmlns:a16="http://schemas.microsoft.com/office/drawing/2014/main" id="{3E378A13-A2C1-1C49-A256-0E2CE87B005E}"/>
              </a:ext>
            </a:extLst>
          </p:cNvPr>
          <p:cNvSpPr txBox="1"/>
          <p:nvPr/>
        </p:nvSpPr>
        <p:spPr>
          <a:xfrm>
            <a:off x="962063" y="2056450"/>
            <a:ext cx="3182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Classification 모델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" name="Google Shape;619;p56">
            <a:extLst>
              <a:ext uri="{FF2B5EF4-FFF2-40B4-BE49-F238E27FC236}">
                <a16:creationId xmlns:a16="http://schemas.microsoft.com/office/drawing/2014/main" id="{51A9654B-FE65-DD20-9AA0-16A2F966D769}"/>
              </a:ext>
            </a:extLst>
          </p:cNvPr>
          <p:cNvSpPr txBox="1"/>
          <p:nvPr/>
        </p:nvSpPr>
        <p:spPr>
          <a:xfrm>
            <a:off x="1059450" y="9928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모델이 예측한 Bernoulli Distribution으로 Decision Boundary를 찾는다.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" name="Google Shape;620;p56">
            <a:extLst>
              <a:ext uri="{FF2B5EF4-FFF2-40B4-BE49-F238E27FC236}">
                <a16:creationId xmlns:a16="http://schemas.microsoft.com/office/drawing/2014/main" id="{C51538F0-3AF0-468C-A8EE-02A2BC483C00}"/>
              </a:ext>
            </a:extLst>
          </p:cNvPr>
          <p:cNvSpPr txBox="1"/>
          <p:nvPr/>
        </p:nvSpPr>
        <p:spPr>
          <a:xfrm>
            <a:off x="5121300" y="1645625"/>
            <a:ext cx="39054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각 데이터의 class는 이미 구분되어 있다.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3761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626;p57">
            <a:extLst>
              <a:ext uri="{FF2B5EF4-FFF2-40B4-BE49-F238E27FC236}">
                <a16:creationId xmlns:a16="http://schemas.microsoft.com/office/drawing/2014/main" id="{88A33274-F1F8-BE5B-8201-D25EA38CF7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53951" y="3093948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27;p57">
            <a:extLst>
              <a:ext uri="{FF2B5EF4-FFF2-40B4-BE49-F238E27FC236}">
                <a16:creationId xmlns:a16="http://schemas.microsoft.com/office/drawing/2014/main" id="{0E63D916-7CFD-09FD-F22C-8CA5C4291D6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53951" y="3553017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28;p57">
            <a:extLst>
              <a:ext uri="{FF2B5EF4-FFF2-40B4-BE49-F238E27FC236}">
                <a16:creationId xmlns:a16="http://schemas.microsoft.com/office/drawing/2014/main" id="{139B143C-468C-FB4C-310A-2E9EDB3BA9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53951" y="4042808"/>
            <a:ext cx="2656700" cy="4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29;p57">
            <a:extLst>
              <a:ext uri="{FF2B5EF4-FFF2-40B4-BE49-F238E27FC236}">
                <a16:creationId xmlns:a16="http://schemas.microsoft.com/office/drawing/2014/main" id="{D196BE3B-C085-ED64-B216-0E195149500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30;p57">
            <a:extLst>
              <a:ext uri="{FF2B5EF4-FFF2-40B4-BE49-F238E27FC236}">
                <a16:creationId xmlns:a16="http://schemas.microsoft.com/office/drawing/2014/main" id="{43A0B97A-92AC-7C15-8F7A-7666D4C2057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1;p57">
            <a:extLst>
              <a:ext uri="{FF2B5EF4-FFF2-40B4-BE49-F238E27FC236}">
                <a16:creationId xmlns:a16="http://schemas.microsoft.com/office/drawing/2014/main" id="{0C52F607-F23B-9F01-89CE-EC7C79D54A7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632;p57">
            <a:extLst>
              <a:ext uri="{FF2B5EF4-FFF2-40B4-BE49-F238E27FC236}">
                <a16:creationId xmlns:a16="http://schemas.microsoft.com/office/drawing/2014/main" id="{87EC73C6-0C4A-C749-B8F7-A330E384C8D7}"/>
              </a:ext>
            </a:extLst>
          </p:cNvPr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633;p57">
            <a:extLst>
              <a:ext uri="{FF2B5EF4-FFF2-40B4-BE49-F238E27FC236}">
                <a16:creationId xmlns:a16="http://schemas.microsoft.com/office/drawing/2014/main" id="{513D7FC2-1F77-C7E1-AF14-7D125B899251}"/>
              </a:ext>
            </a:extLst>
          </p:cNvPr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634;p57">
            <a:extLst>
              <a:ext uri="{FF2B5EF4-FFF2-40B4-BE49-F238E27FC236}">
                <a16:creationId xmlns:a16="http://schemas.microsoft.com/office/drawing/2014/main" id="{CF24E775-F38F-BF86-9F2B-AA2538D6ED82}"/>
              </a:ext>
            </a:extLst>
          </p:cNvPr>
          <p:cNvSpPr/>
          <p:nvPr/>
        </p:nvSpPr>
        <p:spPr>
          <a:xfrm>
            <a:off x="5296375" y="4004866"/>
            <a:ext cx="418500" cy="25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635;p57">
            <a:extLst>
              <a:ext uri="{FF2B5EF4-FFF2-40B4-BE49-F238E27FC236}">
                <a16:creationId xmlns:a16="http://schemas.microsoft.com/office/drawing/2014/main" id="{70173D5F-632E-BD94-1478-E3E86BD60CA4}"/>
              </a:ext>
            </a:extLst>
          </p:cNvPr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여러 데이터로부터 Multiclass를 구분할 수 있을까?</a:t>
            </a:r>
            <a:endParaRPr sz="1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" name="Google Shape;636;p57">
            <a:extLst>
              <a:ext uri="{FF2B5EF4-FFF2-40B4-BE49-F238E27FC236}">
                <a16:creationId xmlns:a16="http://schemas.microsoft.com/office/drawing/2014/main" id="{DA88320B-F74B-36C7-37D6-5925043035D7}"/>
              </a:ext>
            </a:extLst>
          </p:cNvPr>
          <p:cNvSpPr txBox="1"/>
          <p:nvPr/>
        </p:nvSpPr>
        <p:spPr>
          <a:xfrm>
            <a:off x="7115150" y="2246700"/>
            <a:ext cx="5343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30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436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642;p58">
            <a:extLst>
              <a:ext uri="{FF2B5EF4-FFF2-40B4-BE49-F238E27FC236}">
                <a16:creationId xmlns:a16="http://schemas.microsoft.com/office/drawing/2014/main" id="{524E57C2-14A0-6B11-9A04-8CB10668696A}"/>
              </a:ext>
            </a:extLst>
          </p:cNvPr>
          <p:cNvSpPr/>
          <p:nvPr/>
        </p:nvSpPr>
        <p:spPr>
          <a:xfrm>
            <a:off x="5354375" y="4043316"/>
            <a:ext cx="418500" cy="25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43;p58">
            <a:extLst>
              <a:ext uri="{FF2B5EF4-FFF2-40B4-BE49-F238E27FC236}">
                <a16:creationId xmlns:a16="http://schemas.microsoft.com/office/drawing/2014/main" id="{8AB63EFD-D6FB-2CE0-2193-B26FDB052D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850" y="3844575"/>
            <a:ext cx="3791456" cy="6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44;p58">
            <a:extLst>
              <a:ext uri="{FF2B5EF4-FFF2-40B4-BE49-F238E27FC236}">
                <a16:creationId xmlns:a16="http://schemas.microsoft.com/office/drawing/2014/main" id="{F9DF4A61-E0AD-F4DE-4FE6-1F9FB50ACCE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75600" y="1894816"/>
            <a:ext cx="2260987" cy="292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45;p58">
            <a:extLst>
              <a:ext uri="{FF2B5EF4-FFF2-40B4-BE49-F238E27FC236}">
                <a16:creationId xmlns:a16="http://schemas.microsoft.com/office/drawing/2014/main" id="{AFF3621C-3129-BB45-891C-B2688AAAEBF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05350" y="2066900"/>
            <a:ext cx="1697775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46;p58">
            <a:extLst>
              <a:ext uri="{FF2B5EF4-FFF2-40B4-BE49-F238E27FC236}">
                <a16:creationId xmlns:a16="http://schemas.microsoft.com/office/drawing/2014/main" id="{ADB255A1-A552-443E-FC83-66ED7C8F865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9775" y="2202500"/>
            <a:ext cx="1098350" cy="1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47;p58">
            <a:extLst>
              <a:ext uri="{FF2B5EF4-FFF2-40B4-BE49-F238E27FC236}">
                <a16:creationId xmlns:a16="http://schemas.microsoft.com/office/drawing/2014/main" id="{D09E22EB-CCFE-994D-E825-F360E6184F89}"/>
              </a:ext>
            </a:extLst>
          </p:cNvPr>
          <p:cNvSpPr/>
          <p:nvPr/>
        </p:nvSpPr>
        <p:spPr>
          <a:xfrm>
            <a:off x="1420925" y="337052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48;p58">
            <a:extLst>
              <a:ext uri="{FF2B5EF4-FFF2-40B4-BE49-F238E27FC236}">
                <a16:creationId xmlns:a16="http://schemas.microsoft.com/office/drawing/2014/main" id="{239FA42D-DA55-BB49-63B5-C91F9D221ACC}"/>
              </a:ext>
            </a:extLst>
          </p:cNvPr>
          <p:cNvSpPr/>
          <p:nvPr/>
        </p:nvSpPr>
        <p:spPr>
          <a:xfrm>
            <a:off x="2602025" y="3342875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49;p58">
            <a:extLst>
              <a:ext uri="{FF2B5EF4-FFF2-40B4-BE49-F238E27FC236}">
                <a16:creationId xmlns:a16="http://schemas.microsoft.com/office/drawing/2014/main" id="{59DF6213-3502-8963-DFB9-9B35877CA475}"/>
              </a:ext>
            </a:extLst>
          </p:cNvPr>
          <p:cNvSpPr txBox="1"/>
          <p:nvPr/>
        </p:nvSpPr>
        <p:spPr>
          <a:xfrm>
            <a:off x="1059450" y="1069025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Softmax activation을 이용해 Categorical Distribution을 출력할 수 있다.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8931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Softmax activation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655;p59">
            <a:extLst>
              <a:ext uri="{FF2B5EF4-FFF2-40B4-BE49-F238E27FC236}">
                <a16:creationId xmlns:a16="http://schemas.microsoft.com/office/drawing/2014/main" id="{BE0F52C1-C4E5-E787-C53C-7B611AE0436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2803" y="1160574"/>
            <a:ext cx="7739032" cy="343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2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Multiclass classification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" name="Google Shape;675;p61">
            <a:extLst>
              <a:ext uri="{FF2B5EF4-FFF2-40B4-BE49-F238E27FC236}">
                <a16:creationId xmlns:a16="http://schemas.microsoft.com/office/drawing/2014/main" id="{D12C99A9-52DA-08D4-BA1C-9B0C7F6E2E5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6325" y="984116"/>
            <a:ext cx="2715200" cy="3507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" name="Google Shape;676;p61">
            <a:extLst>
              <a:ext uri="{FF2B5EF4-FFF2-40B4-BE49-F238E27FC236}">
                <a16:creationId xmlns:a16="http://schemas.microsoft.com/office/drawing/2014/main" id="{52B34350-9C3B-D387-6318-40DC5E008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841838"/>
              </p:ext>
            </p:extLst>
          </p:nvPr>
        </p:nvGraphicFramePr>
        <p:xfrm>
          <a:off x="7465750" y="2833316"/>
          <a:ext cx="382850" cy="1280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0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1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0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...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Google Shape;677;p61">
            <a:extLst>
              <a:ext uri="{FF2B5EF4-FFF2-40B4-BE49-F238E27FC236}">
                <a16:creationId xmlns:a16="http://schemas.microsoft.com/office/drawing/2014/main" id="{9002A55D-B476-8743-1CAF-2E740C28D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411793"/>
              </p:ext>
            </p:extLst>
          </p:nvPr>
        </p:nvGraphicFramePr>
        <p:xfrm>
          <a:off x="7848600" y="2833316"/>
          <a:ext cx="645575" cy="1280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다람쥐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고양이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강아지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>
                          <a:solidFill>
                            <a:srgbClr val="666666"/>
                          </a:solidFill>
                        </a:rPr>
                        <a:t>...</a:t>
                      </a:r>
                      <a:endParaRPr sz="900" u="none" strike="noStrike" cap="none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Google Shape;678;p61">
            <a:extLst>
              <a:ext uri="{FF2B5EF4-FFF2-40B4-BE49-F238E27FC236}">
                <a16:creationId xmlns:a16="http://schemas.microsoft.com/office/drawing/2014/main" id="{77952851-5F17-FBB0-BAB5-2EDB670634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375" y="2751528"/>
            <a:ext cx="1697775" cy="12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79;p61">
            <a:extLst>
              <a:ext uri="{FF2B5EF4-FFF2-40B4-BE49-F238E27FC236}">
                <a16:creationId xmlns:a16="http://schemas.microsoft.com/office/drawing/2014/main" id="{9F46793E-57FD-FC67-5546-88BD3C85456C}"/>
              </a:ext>
            </a:extLst>
          </p:cNvPr>
          <p:cNvSpPr/>
          <p:nvPr/>
        </p:nvSpPr>
        <p:spPr>
          <a:xfrm>
            <a:off x="2053625" y="3456563"/>
            <a:ext cx="276300" cy="17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680;p61">
            <a:extLst>
              <a:ext uri="{FF2B5EF4-FFF2-40B4-BE49-F238E27FC236}">
                <a16:creationId xmlns:a16="http://schemas.microsoft.com/office/drawing/2014/main" id="{98BDEB7B-2EA1-C87A-ACE2-77D08DDF698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81525" y="915566"/>
            <a:ext cx="3339038" cy="17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81;p61">
            <a:extLst>
              <a:ext uri="{FF2B5EF4-FFF2-40B4-BE49-F238E27FC236}">
                <a16:creationId xmlns:a16="http://schemas.microsoft.com/office/drawing/2014/main" id="{3E351C77-BB33-E857-626D-F98E4D8B00AD}"/>
              </a:ext>
            </a:extLst>
          </p:cNvPr>
          <p:cNvSpPr txBox="1"/>
          <p:nvPr/>
        </p:nvSpPr>
        <p:spPr>
          <a:xfrm>
            <a:off x="7045200" y="4146662"/>
            <a:ext cx="12285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682;p61">
            <a:extLst>
              <a:ext uri="{FF2B5EF4-FFF2-40B4-BE49-F238E27FC236}">
                <a16:creationId xmlns:a16="http://schemas.microsoft.com/office/drawing/2014/main" id="{9598BF5C-9206-3925-DFF6-8BD807775A40}"/>
              </a:ext>
            </a:extLst>
          </p:cNvPr>
          <p:cNvSpPr/>
          <p:nvPr/>
        </p:nvSpPr>
        <p:spPr>
          <a:xfrm>
            <a:off x="5987175" y="2735041"/>
            <a:ext cx="270300" cy="31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683;p61">
            <a:extLst>
              <a:ext uri="{FF2B5EF4-FFF2-40B4-BE49-F238E27FC236}">
                <a16:creationId xmlns:a16="http://schemas.microsoft.com/office/drawing/2014/main" id="{C09A7A66-4F0B-5398-93E6-1A3C99F38E7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7373" y="3380367"/>
            <a:ext cx="1689908" cy="17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684;p61">
            <a:extLst>
              <a:ext uri="{FF2B5EF4-FFF2-40B4-BE49-F238E27FC236}">
                <a16:creationId xmlns:a16="http://schemas.microsoft.com/office/drawing/2014/main" id="{AB2B06F8-7618-26C5-E6CC-F1778E977A29}"/>
              </a:ext>
            </a:extLst>
          </p:cNvPr>
          <p:cNvCxnSpPr/>
          <p:nvPr/>
        </p:nvCxnSpPr>
        <p:spPr>
          <a:xfrm rot="10800000" flipH="1">
            <a:off x="4758675" y="3578866"/>
            <a:ext cx="903000" cy="7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685;p61">
            <a:extLst>
              <a:ext uri="{FF2B5EF4-FFF2-40B4-BE49-F238E27FC236}">
                <a16:creationId xmlns:a16="http://schemas.microsoft.com/office/drawing/2014/main" id="{D1D673E5-C107-DF9E-CA7B-6C057CAF4916}"/>
              </a:ext>
            </a:extLst>
          </p:cNvPr>
          <p:cNvCxnSpPr/>
          <p:nvPr/>
        </p:nvCxnSpPr>
        <p:spPr>
          <a:xfrm rot="10800000">
            <a:off x="6734725" y="3652966"/>
            <a:ext cx="666000" cy="5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5" name="Google Shape;686;p61">
            <a:extLst>
              <a:ext uri="{FF2B5EF4-FFF2-40B4-BE49-F238E27FC236}">
                <a16:creationId xmlns:a16="http://schemas.microsoft.com/office/drawing/2014/main" id="{E6F58E97-2180-93F2-6757-583649AB3E2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49505" t="11621"/>
          <a:stretch/>
        </p:blipFill>
        <p:spPr>
          <a:xfrm>
            <a:off x="5508075" y="3781916"/>
            <a:ext cx="1228500" cy="1061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27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</a:p>
        </p:txBody>
      </p:sp>
      <p:pic>
        <p:nvPicPr>
          <p:cNvPr id="2" name="Google Shape;692;p62">
            <a:extLst>
              <a:ext uri="{FF2B5EF4-FFF2-40B4-BE49-F238E27FC236}">
                <a16:creationId xmlns:a16="http://schemas.microsoft.com/office/drawing/2014/main" id="{4EC1877B-54FE-390F-8145-8BC9AED983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1229301"/>
            <a:ext cx="7954013" cy="2782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00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500968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Feedforward Network - Output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90;p6">
            <a:extLst>
              <a:ext uri="{FF2B5EF4-FFF2-40B4-BE49-F238E27FC236}">
                <a16:creationId xmlns:a16="http://schemas.microsoft.com/office/drawing/2014/main" id="{AE1B9340-B02A-A549-B1BD-EC7B3EF248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4457" y="1007815"/>
            <a:ext cx="8006635" cy="333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9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</a:p>
        </p:txBody>
      </p:sp>
      <p:pic>
        <p:nvPicPr>
          <p:cNvPr id="3" name="Google Shape;698;p63" descr="2.05_neural_net.png">
            <a:extLst>
              <a:ext uri="{FF2B5EF4-FFF2-40B4-BE49-F238E27FC236}">
                <a16:creationId xmlns:a16="http://schemas.microsoft.com/office/drawing/2014/main" id="{3B3416A3-717B-7319-6AF0-5998F1B24E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99;p63" descr="2.05_neural_net.png">
            <a:extLst>
              <a:ext uri="{FF2B5EF4-FFF2-40B4-BE49-F238E27FC236}">
                <a16:creationId xmlns:a16="http://schemas.microsoft.com/office/drawing/2014/main" id="{6DBAB899-479C-A5C5-81B7-50CFAE06EA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750" y="1509401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63">
            <a:extLst>
              <a:ext uri="{FF2B5EF4-FFF2-40B4-BE49-F238E27FC236}">
                <a16:creationId xmlns:a16="http://schemas.microsoft.com/office/drawing/2014/main" id="{96AD031F-B4D3-8EA4-E4EB-C0B188A57945}"/>
              </a:ext>
            </a:extLst>
          </p:cNvPr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01;p63">
            <a:extLst>
              <a:ext uri="{FF2B5EF4-FFF2-40B4-BE49-F238E27FC236}">
                <a16:creationId xmlns:a16="http://schemas.microsoft.com/office/drawing/2014/main" id="{D68C62EF-4F4E-7301-1AD4-93271487AC63}"/>
              </a:ext>
            </a:extLst>
          </p:cNvPr>
          <p:cNvSpPr txBox="1"/>
          <p:nvPr/>
        </p:nvSpPr>
        <p:spPr>
          <a:xfrm>
            <a:off x="5374500" y="1240475"/>
            <a:ext cx="34578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input layer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데이터를 입력받는 layer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노드당 1차원 벡터로 입력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hidden layers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hidden layers의 크기로</a:t>
            </a:r>
            <a:b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Network size가 결정 됨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ko"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 layer</a:t>
            </a:r>
            <a:endParaRPr sz="14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lang="ko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원하는 형태로 데이터 출력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7488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</a:p>
        </p:txBody>
      </p:sp>
      <p:sp>
        <p:nvSpPr>
          <p:cNvPr id="7" name="Google Shape;700;p63">
            <a:extLst>
              <a:ext uri="{FF2B5EF4-FFF2-40B4-BE49-F238E27FC236}">
                <a16:creationId xmlns:a16="http://schemas.microsoft.com/office/drawing/2014/main" id="{96AD031F-B4D3-8EA4-E4EB-C0B188A57945}"/>
              </a:ext>
            </a:extLst>
          </p:cNvPr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707;p64" descr="2.05_neural_net.png">
            <a:extLst>
              <a:ext uri="{FF2B5EF4-FFF2-40B4-BE49-F238E27FC236}">
                <a16:creationId xmlns:a16="http://schemas.microsoft.com/office/drawing/2014/main" id="{8ED11A34-4CD2-CA2F-E98F-E0DE8B8DD9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1720" y="1379888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08;p64" descr="2.05_neural_net.png">
            <a:extLst>
              <a:ext uri="{FF2B5EF4-FFF2-40B4-BE49-F238E27FC236}">
                <a16:creationId xmlns:a16="http://schemas.microsoft.com/office/drawing/2014/main" id="{CB0AC684-E583-5E8F-F23E-8C1E9A9BDA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1720" y="1379888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09;p64">
            <a:extLst>
              <a:ext uri="{FF2B5EF4-FFF2-40B4-BE49-F238E27FC236}">
                <a16:creationId xmlns:a16="http://schemas.microsoft.com/office/drawing/2014/main" id="{6070F868-BA6B-8D66-9D59-6C70469F9656}"/>
              </a:ext>
            </a:extLst>
          </p:cNvPr>
          <p:cNvSpPr/>
          <p:nvPr/>
        </p:nvSpPr>
        <p:spPr>
          <a:xfrm>
            <a:off x="3069418" y="1392213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710;p64">
            <a:extLst>
              <a:ext uri="{FF2B5EF4-FFF2-40B4-BE49-F238E27FC236}">
                <a16:creationId xmlns:a16="http://schemas.microsoft.com/office/drawing/2014/main" id="{25CE935D-7911-9FBA-780A-0EA061BC1DA3}"/>
              </a:ext>
            </a:extLst>
          </p:cNvPr>
          <p:cNvSpPr/>
          <p:nvPr/>
        </p:nvSpPr>
        <p:spPr>
          <a:xfrm>
            <a:off x="3069418" y="1880030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711;p64">
            <a:extLst>
              <a:ext uri="{FF2B5EF4-FFF2-40B4-BE49-F238E27FC236}">
                <a16:creationId xmlns:a16="http://schemas.microsoft.com/office/drawing/2014/main" id="{EFCA2D68-E069-618F-C875-82BBFA39940F}"/>
              </a:ext>
            </a:extLst>
          </p:cNvPr>
          <p:cNvSpPr/>
          <p:nvPr/>
        </p:nvSpPr>
        <p:spPr>
          <a:xfrm>
            <a:off x="3069418" y="2367845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712;p64">
            <a:extLst>
              <a:ext uri="{FF2B5EF4-FFF2-40B4-BE49-F238E27FC236}">
                <a16:creationId xmlns:a16="http://schemas.microsoft.com/office/drawing/2014/main" id="{01A775A5-92BD-523F-146E-DAA7638AA181}"/>
              </a:ext>
            </a:extLst>
          </p:cNvPr>
          <p:cNvSpPr/>
          <p:nvPr/>
        </p:nvSpPr>
        <p:spPr>
          <a:xfrm>
            <a:off x="3069418" y="2855662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713;p64">
            <a:extLst>
              <a:ext uri="{FF2B5EF4-FFF2-40B4-BE49-F238E27FC236}">
                <a16:creationId xmlns:a16="http://schemas.microsoft.com/office/drawing/2014/main" id="{ED75A1D4-4E53-68E5-5D0E-BE407E82FA7A}"/>
              </a:ext>
            </a:extLst>
          </p:cNvPr>
          <p:cNvSpPr/>
          <p:nvPr/>
        </p:nvSpPr>
        <p:spPr>
          <a:xfrm>
            <a:off x="3069418" y="3348241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714;p64">
            <a:extLst>
              <a:ext uri="{FF2B5EF4-FFF2-40B4-BE49-F238E27FC236}">
                <a16:creationId xmlns:a16="http://schemas.microsoft.com/office/drawing/2014/main" id="{C033B31E-4529-4E75-DADB-7453011A9539}"/>
              </a:ext>
            </a:extLst>
          </p:cNvPr>
          <p:cNvSpPr/>
          <p:nvPr/>
        </p:nvSpPr>
        <p:spPr>
          <a:xfrm>
            <a:off x="3069418" y="3836056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715;p64">
            <a:extLst>
              <a:ext uri="{FF2B5EF4-FFF2-40B4-BE49-F238E27FC236}">
                <a16:creationId xmlns:a16="http://schemas.microsoft.com/office/drawing/2014/main" id="{6FEAB911-2A73-1E81-D64D-FCE521989362}"/>
              </a:ext>
            </a:extLst>
          </p:cNvPr>
          <p:cNvSpPr/>
          <p:nvPr/>
        </p:nvSpPr>
        <p:spPr>
          <a:xfrm>
            <a:off x="4047303" y="1880030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" name="Google Shape;716;p64">
            <a:extLst>
              <a:ext uri="{FF2B5EF4-FFF2-40B4-BE49-F238E27FC236}">
                <a16:creationId xmlns:a16="http://schemas.microsoft.com/office/drawing/2014/main" id="{BD393650-67CF-5859-68F0-961DC292410B}"/>
              </a:ext>
            </a:extLst>
          </p:cNvPr>
          <p:cNvCxnSpPr>
            <a:cxnSpLocks/>
          </p:cNvCxnSpPr>
          <p:nvPr/>
        </p:nvCxnSpPr>
        <p:spPr>
          <a:xfrm>
            <a:off x="3394673" y="1630907"/>
            <a:ext cx="640800" cy="3351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9" name="Google Shape;717;p64">
            <a:extLst>
              <a:ext uri="{FF2B5EF4-FFF2-40B4-BE49-F238E27FC236}">
                <a16:creationId xmlns:a16="http://schemas.microsoft.com/office/drawing/2014/main" id="{F4AD0427-E4FD-9200-7337-394B18A1C4EE}"/>
              </a:ext>
            </a:extLst>
          </p:cNvPr>
          <p:cNvCxnSpPr>
            <a:cxnSpLocks/>
          </p:cNvCxnSpPr>
          <p:nvPr/>
        </p:nvCxnSpPr>
        <p:spPr>
          <a:xfrm rot="10800000" flipH="1">
            <a:off x="3410570" y="2037298"/>
            <a:ext cx="617700" cy="12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0" name="Google Shape;718;p64">
            <a:extLst>
              <a:ext uri="{FF2B5EF4-FFF2-40B4-BE49-F238E27FC236}">
                <a16:creationId xmlns:a16="http://schemas.microsoft.com/office/drawing/2014/main" id="{DF816B62-3569-81E0-AC88-D312606BB13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391519" y="2122404"/>
            <a:ext cx="646500" cy="3255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" name="Google Shape;719;p64">
            <a:extLst>
              <a:ext uri="{FF2B5EF4-FFF2-40B4-BE49-F238E27FC236}">
                <a16:creationId xmlns:a16="http://schemas.microsoft.com/office/drawing/2014/main" id="{A52F85C2-AC9B-8D41-1546-DE7BF011F2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3358429" y="2165930"/>
            <a:ext cx="717300" cy="7233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" name="Google Shape;720;p64">
            <a:extLst>
              <a:ext uri="{FF2B5EF4-FFF2-40B4-BE49-F238E27FC236}">
                <a16:creationId xmlns:a16="http://schemas.microsoft.com/office/drawing/2014/main" id="{BE66DE79-F308-6FF8-4993-AD20C91A6D06}"/>
              </a:ext>
            </a:extLst>
          </p:cNvPr>
          <p:cNvCxnSpPr>
            <a:cxnSpLocks/>
          </p:cNvCxnSpPr>
          <p:nvPr/>
        </p:nvCxnSpPr>
        <p:spPr>
          <a:xfrm rot="10800000" flipH="1">
            <a:off x="3331566" y="2187228"/>
            <a:ext cx="771300" cy="11700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" name="Google Shape;721;p64">
            <a:extLst>
              <a:ext uri="{FF2B5EF4-FFF2-40B4-BE49-F238E27FC236}">
                <a16:creationId xmlns:a16="http://schemas.microsoft.com/office/drawing/2014/main" id="{674354CE-E80B-72C8-5DF6-1F6463445B4C}"/>
              </a:ext>
            </a:extLst>
          </p:cNvPr>
          <p:cNvCxnSpPr>
            <a:cxnSpLocks/>
          </p:cNvCxnSpPr>
          <p:nvPr/>
        </p:nvCxnSpPr>
        <p:spPr>
          <a:xfrm rot="10800000" flipH="1">
            <a:off x="3310297" y="2197300"/>
            <a:ext cx="814500" cy="16353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" name="Google Shape;722;p64">
            <a:extLst>
              <a:ext uri="{FF2B5EF4-FFF2-40B4-BE49-F238E27FC236}">
                <a16:creationId xmlns:a16="http://schemas.microsoft.com/office/drawing/2014/main" id="{34CDA0D4-99E3-5B4D-CC1C-F61706768322}"/>
              </a:ext>
            </a:extLst>
          </p:cNvPr>
          <p:cNvSpPr txBox="1"/>
          <p:nvPr/>
        </p:nvSpPr>
        <p:spPr>
          <a:xfrm>
            <a:off x="3845904" y="4271484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723;p64" descr="Image">
            <a:extLst>
              <a:ext uri="{FF2B5EF4-FFF2-40B4-BE49-F238E27FC236}">
                <a16:creationId xmlns:a16="http://schemas.microsoft.com/office/drawing/2014/main" id="{2993DD6B-003A-C22D-F7E2-865DFD4A800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83622" y="4300059"/>
            <a:ext cx="271463" cy="204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21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</a:p>
        </p:txBody>
      </p:sp>
      <p:sp>
        <p:nvSpPr>
          <p:cNvPr id="7" name="Google Shape;700;p63">
            <a:extLst>
              <a:ext uri="{FF2B5EF4-FFF2-40B4-BE49-F238E27FC236}">
                <a16:creationId xmlns:a16="http://schemas.microsoft.com/office/drawing/2014/main" id="{96AD031F-B4D3-8EA4-E4EB-C0B188A57945}"/>
              </a:ext>
            </a:extLst>
          </p:cNvPr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730;p65" descr="2.05_neural_net.png">
            <a:extLst>
              <a:ext uri="{FF2B5EF4-FFF2-40B4-BE49-F238E27FC236}">
                <a16:creationId xmlns:a16="http://schemas.microsoft.com/office/drawing/2014/main" id="{9CA30526-A988-E8A7-3C9F-B6A1A57A6AD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23728" y="1475747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31;p65" descr="2.05_neural_net.png">
            <a:extLst>
              <a:ext uri="{FF2B5EF4-FFF2-40B4-BE49-F238E27FC236}">
                <a16:creationId xmlns:a16="http://schemas.microsoft.com/office/drawing/2014/main" id="{92CD1896-0FBE-D31E-4E66-EE5E109275F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23728" y="1475747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32;p65">
            <a:extLst>
              <a:ext uri="{FF2B5EF4-FFF2-40B4-BE49-F238E27FC236}">
                <a16:creationId xmlns:a16="http://schemas.microsoft.com/office/drawing/2014/main" id="{7E80AF11-23CB-AD23-1C88-788BC3C069E2}"/>
              </a:ext>
            </a:extLst>
          </p:cNvPr>
          <p:cNvSpPr/>
          <p:nvPr/>
        </p:nvSpPr>
        <p:spPr>
          <a:xfrm>
            <a:off x="3141426" y="1488072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733;p65">
            <a:extLst>
              <a:ext uri="{FF2B5EF4-FFF2-40B4-BE49-F238E27FC236}">
                <a16:creationId xmlns:a16="http://schemas.microsoft.com/office/drawing/2014/main" id="{BCA48C66-79DC-EBD1-2020-6A57F6C2ECBC}"/>
              </a:ext>
            </a:extLst>
          </p:cNvPr>
          <p:cNvSpPr/>
          <p:nvPr/>
        </p:nvSpPr>
        <p:spPr>
          <a:xfrm>
            <a:off x="3141426" y="197588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734;p65">
            <a:extLst>
              <a:ext uri="{FF2B5EF4-FFF2-40B4-BE49-F238E27FC236}">
                <a16:creationId xmlns:a16="http://schemas.microsoft.com/office/drawing/2014/main" id="{E3FCDF73-0A18-00E7-C77F-EDE4A40A4680}"/>
              </a:ext>
            </a:extLst>
          </p:cNvPr>
          <p:cNvSpPr/>
          <p:nvPr/>
        </p:nvSpPr>
        <p:spPr>
          <a:xfrm>
            <a:off x="3141426" y="246370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735;p65">
            <a:extLst>
              <a:ext uri="{FF2B5EF4-FFF2-40B4-BE49-F238E27FC236}">
                <a16:creationId xmlns:a16="http://schemas.microsoft.com/office/drawing/2014/main" id="{0162D716-6D81-726F-FFFB-03202F82FEE0}"/>
              </a:ext>
            </a:extLst>
          </p:cNvPr>
          <p:cNvSpPr/>
          <p:nvPr/>
        </p:nvSpPr>
        <p:spPr>
          <a:xfrm>
            <a:off x="3141426" y="2951521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736;p65">
            <a:extLst>
              <a:ext uri="{FF2B5EF4-FFF2-40B4-BE49-F238E27FC236}">
                <a16:creationId xmlns:a16="http://schemas.microsoft.com/office/drawing/2014/main" id="{EB15630C-C418-4755-5F40-CC9592DB1EAA}"/>
              </a:ext>
            </a:extLst>
          </p:cNvPr>
          <p:cNvSpPr/>
          <p:nvPr/>
        </p:nvSpPr>
        <p:spPr>
          <a:xfrm>
            <a:off x="3141426" y="3444100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737;p65">
            <a:extLst>
              <a:ext uri="{FF2B5EF4-FFF2-40B4-BE49-F238E27FC236}">
                <a16:creationId xmlns:a16="http://schemas.microsoft.com/office/drawing/2014/main" id="{69AF9B0C-9311-CD02-C112-43B26A45723A}"/>
              </a:ext>
            </a:extLst>
          </p:cNvPr>
          <p:cNvSpPr/>
          <p:nvPr/>
        </p:nvSpPr>
        <p:spPr>
          <a:xfrm>
            <a:off x="3141426" y="3931915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738;p65">
            <a:extLst>
              <a:ext uri="{FF2B5EF4-FFF2-40B4-BE49-F238E27FC236}">
                <a16:creationId xmlns:a16="http://schemas.microsoft.com/office/drawing/2014/main" id="{8F9F5B2F-4B89-CD67-FDC6-F29D8AE65B3D}"/>
              </a:ext>
            </a:extLst>
          </p:cNvPr>
          <p:cNvSpPr/>
          <p:nvPr/>
        </p:nvSpPr>
        <p:spPr>
          <a:xfrm>
            <a:off x="4119128" y="246370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" name="Google Shape;739;p65">
            <a:extLst>
              <a:ext uri="{FF2B5EF4-FFF2-40B4-BE49-F238E27FC236}">
                <a16:creationId xmlns:a16="http://schemas.microsoft.com/office/drawing/2014/main" id="{9CE5D130-74E8-B394-AFE2-1A5CD8383C46}"/>
              </a:ext>
            </a:extLst>
          </p:cNvPr>
          <p:cNvCxnSpPr/>
          <p:nvPr/>
        </p:nvCxnSpPr>
        <p:spPr>
          <a:xfrm>
            <a:off x="3423719" y="1775300"/>
            <a:ext cx="723900" cy="7248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" name="Google Shape;740;p65">
            <a:extLst>
              <a:ext uri="{FF2B5EF4-FFF2-40B4-BE49-F238E27FC236}">
                <a16:creationId xmlns:a16="http://schemas.microsoft.com/office/drawing/2014/main" id="{B8F81F77-0B73-1693-5C57-2D4BC1F13D72}"/>
              </a:ext>
            </a:extLst>
          </p:cNvPr>
          <p:cNvCxnSpPr/>
          <p:nvPr/>
        </p:nvCxnSpPr>
        <p:spPr>
          <a:xfrm rot="10800000" flipH="1">
            <a:off x="3480310" y="2622953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2" name="Google Shape;741;p65">
            <a:extLst>
              <a:ext uri="{FF2B5EF4-FFF2-40B4-BE49-F238E27FC236}">
                <a16:creationId xmlns:a16="http://schemas.microsoft.com/office/drawing/2014/main" id="{A8113445-7CBE-A6F7-36E0-EC0469F2DCCF}"/>
              </a:ext>
            </a:extLst>
          </p:cNvPr>
          <p:cNvCxnSpPr/>
          <p:nvPr/>
        </p:nvCxnSpPr>
        <p:spPr>
          <a:xfrm>
            <a:off x="3458668" y="2218267"/>
            <a:ext cx="656700" cy="3327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3" name="Google Shape;742;p65">
            <a:extLst>
              <a:ext uri="{FF2B5EF4-FFF2-40B4-BE49-F238E27FC236}">
                <a16:creationId xmlns:a16="http://schemas.microsoft.com/office/drawing/2014/main" id="{9B25CB7B-4BC1-1BD0-C70D-E90DDAE46471}"/>
              </a:ext>
            </a:extLst>
          </p:cNvPr>
          <p:cNvCxnSpPr/>
          <p:nvPr/>
        </p:nvCxnSpPr>
        <p:spPr>
          <a:xfrm rot="10800000" flipH="1">
            <a:off x="3462192" y="2704817"/>
            <a:ext cx="657000" cy="3336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4" name="Google Shape;743;p65">
            <a:extLst>
              <a:ext uri="{FF2B5EF4-FFF2-40B4-BE49-F238E27FC236}">
                <a16:creationId xmlns:a16="http://schemas.microsoft.com/office/drawing/2014/main" id="{8978DFC7-A403-A66C-B524-2D11EDD1BEE7}"/>
              </a:ext>
            </a:extLst>
          </p:cNvPr>
          <p:cNvCxnSpPr/>
          <p:nvPr/>
        </p:nvCxnSpPr>
        <p:spPr>
          <a:xfrm rot="10800000" flipH="1">
            <a:off x="3429724" y="2752473"/>
            <a:ext cx="722700" cy="7305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5" name="Google Shape;744;p65">
            <a:extLst>
              <a:ext uri="{FF2B5EF4-FFF2-40B4-BE49-F238E27FC236}">
                <a16:creationId xmlns:a16="http://schemas.microsoft.com/office/drawing/2014/main" id="{67EF75C7-47BD-5DE7-B79E-80EA0CDDC5CF}"/>
              </a:ext>
            </a:extLst>
          </p:cNvPr>
          <p:cNvCxnSpPr/>
          <p:nvPr/>
        </p:nvCxnSpPr>
        <p:spPr>
          <a:xfrm rot="10800000" flipH="1">
            <a:off x="3400865" y="2771467"/>
            <a:ext cx="780300" cy="11682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6" name="Google Shape;745;p65">
            <a:extLst>
              <a:ext uri="{FF2B5EF4-FFF2-40B4-BE49-F238E27FC236}">
                <a16:creationId xmlns:a16="http://schemas.microsoft.com/office/drawing/2014/main" id="{FF8A3220-F0B4-9CFF-A975-A1BD62643817}"/>
              </a:ext>
            </a:extLst>
          </p:cNvPr>
          <p:cNvSpPr txBox="1"/>
          <p:nvPr/>
        </p:nvSpPr>
        <p:spPr>
          <a:xfrm>
            <a:off x="3917912" y="4367343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746;p65" descr="Image">
            <a:extLst>
              <a:ext uri="{FF2B5EF4-FFF2-40B4-BE49-F238E27FC236}">
                <a16:creationId xmlns:a16="http://schemas.microsoft.com/office/drawing/2014/main" id="{48CC62E8-0AC1-EFCE-11C6-7871F477C2F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52491" y="4395471"/>
            <a:ext cx="276225" cy="204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12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</a:p>
        </p:txBody>
      </p:sp>
      <p:sp>
        <p:nvSpPr>
          <p:cNvPr id="7" name="Google Shape;700;p63">
            <a:extLst>
              <a:ext uri="{FF2B5EF4-FFF2-40B4-BE49-F238E27FC236}">
                <a16:creationId xmlns:a16="http://schemas.microsoft.com/office/drawing/2014/main" id="{96AD031F-B4D3-8EA4-E4EB-C0B188A57945}"/>
              </a:ext>
            </a:extLst>
          </p:cNvPr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753;p66" descr="2.05_neural_net.png">
            <a:extLst>
              <a:ext uri="{FF2B5EF4-FFF2-40B4-BE49-F238E27FC236}">
                <a16:creationId xmlns:a16="http://schemas.microsoft.com/office/drawing/2014/main" id="{AC4A3F5A-A186-6ACF-6FC1-50F0B98FDA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00250" y="1475747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54;p66" descr="2.05_neural_net.png">
            <a:extLst>
              <a:ext uri="{FF2B5EF4-FFF2-40B4-BE49-F238E27FC236}">
                <a16:creationId xmlns:a16="http://schemas.microsoft.com/office/drawing/2014/main" id="{7A9D63E9-8946-F14D-FD8A-44C725133B4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00250" y="1475747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55;p66">
            <a:extLst>
              <a:ext uri="{FF2B5EF4-FFF2-40B4-BE49-F238E27FC236}">
                <a16:creationId xmlns:a16="http://schemas.microsoft.com/office/drawing/2014/main" id="{E2BCD6FC-ADF8-554C-4BC5-5A617CFA31F3}"/>
              </a:ext>
            </a:extLst>
          </p:cNvPr>
          <p:cNvSpPr/>
          <p:nvPr/>
        </p:nvSpPr>
        <p:spPr>
          <a:xfrm>
            <a:off x="3017948" y="1488072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756;p66">
            <a:extLst>
              <a:ext uri="{FF2B5EF4-FFF2-40B4-BE49-F238E27FC236}">
                <a16:creationId xmlns:a16="http://schemas.microsoft.com/office/drawing/2014/main" id="{7BEB37F1-1A44-4A9D-1E6F-6A45251C38DA}"/>
              </a:ext>
            </a:extLst>
          </p:cNvPr>
          <p:cNvSpPr/>
          <p:nvPr/>
        </p:nvSpPr>
        <p:spPr>
          <a:xfrm>
            <a:off x="3017948" y="197588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757;p66">
            <a:extLst>
              <a:ext uri="{FF2B5EF4-FFF2-40B4-BE49-F238E27FC236}">
                <a16:creationId xmlns:a16="http://schemas.microsoft.com/office/drawing/2014/main" id="{90DFC2C7-89F7-32BF-4363-A2668CE2D3A4}"/>
              </a:ext>
            </a:extLst>
          </p:cNvPr>
          <p:cNvSpPr/>
          <p:nvPr/>
        </p:nvSpPr>
        <p:spPr>
          <a:xfrm>
            <a:off x="3017948" y="246370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758;p66">
            <a:extLst>
              <a:ext uri="{FF2B5EF4-FFF2-40B4-BE49-F238E27FC236}">
                <a16:creationId xmlns:a16="http://schemas.microsoft.com/office/drawing/2014/main" id="{FB31D1E5-7F21-D600-9327-0BFD02FAF651}"/>
              </a:ext>
            </a:extLst>
          </p:cNvPr>
          <p:cNvSpPr/>
          <p:nvPr/>
        </p:nvSpPr>
        <p:spPr>
          <a:xfrm>
            <a:off x="3017948" y="2951521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759;p66">
            <a:extLst>
              <a:ext uri="{FF2B5EF4-FFF2-40B4-BE49-F238E27FC236}">
                <a16:creationId xmlns:a16="http://schemas.microsoft.com/office/drawing/2014/main" id="{C10DE590-13D3-811B-9723-DBF861EF1279}"/>
              </a:ext>
            </a:extLst>
          </p:cNvPr>
          <p:cNvSpPr/>
          <p:nvPr/>
        </p:nvSpPr>
        <p:spPr>
          <a:xfrm>
            <a:off x="3017948" y="3444100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760;p66">
            <a:extLst>
              <a:ext uri="{FF2B5EF4-FFF2-40B4-BE49-F238E27FC236}">
                <a16:creationId xmlns:a16="http://schemas.microsoft.com/office/drawing/2014/main" id="{9DE9DD74-857B-C363-41AF-CF375E316923}"/>
              </a:ext>
            </a:extLst>
          </p:cNvPr>
          <p:cNvSpPr/>
          <p:nvPr/>
        </p:nvSpPr>
        <p:spPr>
          <a:xfrm>
            <a:off x="3017948" y="3931915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761;p66">
            <a:extLst>
              <a:ext uri="{FF2B5EF4-FFF2-40B4-BE49-F238E27FC236}">
                <a16:creationId xmlns:a16="http://schemas.microsoft.com/office/drawing/2014/main" id="{BDC477A4-8D78-4D6B-0662-10B615F01C00}"/>
              </a:ext>
            </a:extLst>
          </p:cNvPr>
          <p:cNvSpPr/>
          <p:nvPr/>
        </p:nvSpPr>
        <p:spPr>
          <a:xfrm>
            <a:off x="3997668" y="295280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" name="Google Shape;762;p66">
            <a:extLst>
              <a:ext uri="{FF2B5EF4-FFF2-40B4-BE49-F238E27FC236}">
                <a16:creationId xmlns:a16="http://schemas.microsoft.com/office/drawing/2014/main" id="{5311F0F3-9A1C-BD56-88A6-E3A99980447F}"/>
              </a:ext>
            </a:extLst>
          </p:cNvPr>
          <p:cNvCxnSpPr/>
          <p:nvPr/>
        </p:nvCxnSpPr>
        <p:spPr>
          <a:xfrm>
            <a:off x="3280749" y="1795359"/>
            <a:ext cx="767400" cy="11667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9" name="Google Shape;763;p66">
            <a:extLst>
              <a:ext uri="{FF2B5EF4-FFF2-40B4-BE49-F238E27FC236}">
                <a16:creationId xmlns:a16="http://schemas.microsoft.com/office/drawing/2014/main" id="{E44B79FB-1DA5-42B8-998E-CA175725E0AB}"/>
              </a:ext>
            </a:extLst>
          </p:cNvPr>
          <p:cNvCxnSpPr/>
          <p:nvPr/>
        </p:nvCxnSpPr>
        <p:spPr>
          <a:xfrm rot="10800000" flipH="1">
            <a:off x="3348605" y="3113153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0" name="Google Shape;764;p66">
            <a:extLst>
              <a:ext uri="{FF2B5EF4-FFF2-40B4-BE49-F238E27FC236}">
                <a16:creationId xmlns:a16="http://schemas.microsoft.com/office/drawing/2014/main" id="{87E15199-0B72-84AD-D1C7-6A43CED37B72}"/>
              </a:ext>
            </a:extLst>
          </p:cNvPr>
          <p:cNvCxnSpPr/>
          <p:nvPr/>
        </p:nvCxnSpPr>
        <p:spPr>
          <a:xfrm>
            <a:off x="3297657" y="2261952"/>
            <a:ext cx="726600" cy="7239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" name="Google Shape;765;p66">
            <a:extLst>
              <a:ext uri="{FF2B5EF4-FFF2-40B4-BE49-F238E27FC236}">
                <a16:creationId xmlns:a16="http://schemas.microsoft.com/office/drawing/2014/main" id="{08B47804-2658-93B8-217F-1597AE33AB0C}"/>
              </a:ext>
            </a:extLst>
          </p:cNvPr>
          <p:cNvCxnSpPr/>
          <p:nvPr/>
        </p:nvCxnSpPr>
        <p:spPr>
          <a:xfrm>
            <a:off x="3335088" y="2704367"/>
            <a:ext cx="651300" cy="3324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" name="Google Shape;766;p66">
            <a:extLst>
              <a:ext uri="{FF2B5EF4-FFF2-40B4-BE49-F238E27FC236}">
                <a16:creationId xmlns:a16="http://schemas.microsoft.com/office/drawing/2014/main" id="{3D4AABD0-C010-C509-FADD-6ACBB73BE072}"/>
              </a:ext>
            </a:extLst>
          </p:cNvPr>
          <p:cNvCxnSpPr/>
          <p:nvPr/>
        </p:nvCxnSpPr>
        <p:spPr>
          <a:xfrm rot="10800000" flipH="1">
            <a:off x="3333750" y="3195434"/>
            <a:ext cx="662100" cy="3285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" name="Google Shape;767;p66">
            <a:extLst>
              <a:ext uri="{FF2B5EF4-FFF2-40B4-BE49-F238E27FC236}">
                <a16:creationId xmlns:a16="http://schemas.microsoft.com/office/drawing/2014/main" id="{B263CD6F-5449-03B1-DC7E-564E6E63A0F8}"/>
              </a:ext>
            </a:extLst>
          </p:cNvPr>
          <p:cNvCxnSpPr/>
          <p:nvPr/>
        </p:nvCxnSpPr>
        <p:spPr>
          <a:xfrm rot="10800000" flipH="1">
            <a:off x="3300040" y="3248235"/>
            <a:ext cx="724500" cy="7245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" name="Google Shape;768;p66">
            <a:extLst>
              <a:ext uri="{FF2B5EF4-FFF2-40B4-BE49-F238E27FC236}">
                <a16:creationId xmlns:a16="http://schemas.microsoft.com/office/drawing/2014/main" id="{C465C27A-FE9C-FE2C-A0CE-65B80F84C066}"/>
              </a:ext>
            </a:extLst>
          </p:cNvPr>
          <p:cNvSpPr txBox="1"/>
          <p:nvPr/>
        </p:nvSpPr>
        <p:spPr>
          <a:xfrm>
            <a:off x="3794434" y="4367343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769;p66" descr="Image">
            <a:extLst>
              <a:ext uri="{FF2B5EF4-FFF2-40B4-BE49-F238E27FC236}">
                <a16:creationId xmlns:a16="http://schemas.microsoft.com/office/drawing/2014/main" id="{8551370E-5E1B-3192-472F-2CC5F354D2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33775" y="4395471"/>
            <a:ext cx="276225" cy="204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9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</a:p>
        </p:txBody>
      </p:sp>
      <p:sp>
        <p:nvSpPr>
          <p:cNvPr id="7" name="Google Shape;700;p63">
            <a:extLst>
              <a:ext uri="{FF2B5EF4-FFF2-40B4-BE49-F238E27FC236}">
                <a16:creationId xmlns:a16="http://schemas.microsoft.com/office/drawing/2014/main" id="{96AD031F-B4D3-8EA4-E4EB-C0B188A57945}"/>
              </a:ext>
            </a:extLst>
          </p:cNvPr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776;p67" descr="2.05_neural_net.png">
            <a:extLst>
              <a:ext uri="{FF2B5EF4-FFF2-40B4-BE49-F238E27FC236}">
                <a16:creationId xmlns:a16="http://schemas.microsoft.com/office/drawing/2014/main" id="{620B398A-0B3E-59D4-602B-F24C33290BB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97028" y="1449822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77;p67" descr="2.05_neural_net.png">
            <a:extLst>
              <a:ext uri="{FF2B5EF4-FFF2-40B4-BE49-F238E27FC236}">
                <a16:creationId xmlns:a16="http://schemas.microsoft.com/office/drawing/2014/main" id="{5DD45B58-316D-6FF6-6A6A-508792F35D9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97028" y="1449822"/>
            <a:ext cx="5143500" cy="27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778;p67">
            <a:extLst>
              <a:ext uri="{FF2B5EF4-FFF2-40B4-BE49-F238E27FC236}">
                <a16:creationId xmlns:a16="http://schemas.microsoft.com/office/drawing/2014/main" id="{1776BC66-F86D-8BCE-CC7D-C2A41C586D38}"/>
              </a:ext>
            </a:extLst>
          </p:cNvPr>
          <p:cNvSpPr/>
          <p:nvPr/>
        </p:nvSpPr>
        <p:spPr>
          <a:xfrm>
            <a:off x="2814726" y="1462147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779;p67">
            <a:extLst>
              <a:ext uri="{FF2B5EF4-FFF2-40B4-BE49-F238E27FC236}">
                <a16:creationId xmlns:a16="http://schemas.microsoft.com/office/drawing/2014/main" id="{18880272-7A90-CEB1-F74F-446D7C8B75C7}"/>
              </a:ext>
            </a:extLst>
          </p:cNvPr>
          <p:cNvSpPr/>
          <p:nvPr/>
        </p:nvSpPr>
        <p:spPr>
          <a:xfrm>
            <a:off x="2814726" y="194996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780;p67">
            <a:extLst>
              <a:ext uri="{FF2B5EF4-FFF2-40B4-BE49-F238E27FC236}">
                <a16:creationId xmlns:a16="http://schemas.microsoft.com/office/drawing/2014/main" id="{1CE979A1-FD43-BB05-B0CB-139820B11CD3}"/>
              </a:ext>
            </a:extLst>
          </p:cNvPr>
          <p:cNvSpPr/>
          <p:nvPr/>
        </p:nvSpPr>
        <p:spPr>
          <a:xfrm>
            <a:off x="2814726" y="243777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781;p67">
            <a:extLst>
              <a:ext uri="{FF2B5EF4-FFF2-40B4-BE49-F238E27FC236}">
                <a16:creationId xmlns:a16="http://schemas.microsoft.com/office/drawing/2014/main" id="{E6C276C3-75A8-AC01-71DD-E3C3145B3A88}"/>
              </a:ext>
            </a:extLst>
          </p:cNvPr>
          <p:cNvSpPr/>
          <p:nvPr/>
        </p:nvSpPr>
        <p:spPr>
          <a:xfrm>
            <a:off x="2814726" y="2925596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782;p67">
            <a:extLst>
              <a:ext uri="{FF2B5EF4-FFF2-40B4-BE49-F238E27FC236}">
                <a16:creationId xmlns:a16="http://schemas.microsoft.com/office/drawing/2014/main" id="{14E145A4-5F18-24DF-F13B-3341EA5420AC}"/>
              </a:ext>
            </a:extLst>
          </p:cNvPr>
          <p:cNvSpPr/>
          <p:nvPr/>
        </p:nvSpPr>
        <p:spPr>
          <a:xfrm>
            <a:off x="2814726" y="3418175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783;p67">
            <a:extLst>
              <a:ext uri="{FF2B5EF4-FFF2-40B4-BE49-F238E27FC236}">
                <a16:creationId xmlns:a16="http://schemas.microsoft.com/office/drawing/2014/main" id="{D3DE3105-69BF-FE06-8DA3-00453AEEC3C9}"/>
              </a:ext>
            </a:extLst>
          </p:cNvPr>
          <p:cNvSpPr/>
          <p:nvPr/>
        </p:nvSpPr>
        <p:spPr>
          <a:xfrm>
            <a:off x="2814726" y="3905990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" name="Google Shape;784;p67">
            <a:extLst>
              <a:ext uri="{FF2B5EF4-FFF2-40B4-BE49-F238E27FC236}">
                <a16:creationId xmlns:a16="http://schemas.microsoft.com/office/drawing/2014/main" id="{FFF5E231-4E7C-5478-E04A-3EC0E9FB766D}"/>
              </a:ext>
            </a:extLst>
          </p:cNvPr>
          <p:cNvCxnSpPr/>
          <p:nvPr/>
        </p:nvCxnSpPr>
        <p:spPr>
          <a:xfrm>
            <a:off x="3072764" y="2260755"/>
            <a:ext cx="767400" cy="11667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6" name="Google Shape;785;p67">
            <a:extLst>
              <a:ext uri="{FF2B5EF4-FFF2-40B4-BE49-F238E27FC236}">
                <a16:creationId xmlns:a16="http://schemas.microsoft.com/office/drawing/2014/main" id="{D300E78B-686F-DB12-4E9E-ECC17E94E08B}"/>
              </a:ext>
            </a:extLst>
          </p:cNvPr>
          <p:cNvCxnSpPr/>
          <p:nvPr/>
        </p:nvCxnSpPr>
        <p:spPr>
          <a:xfrm rot="10800000" flipH="1">
            <a:off x="3143942" y="3577425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8" name="Google Shape;786;p67">
            <a:extLst>
              <a:ext uri="{FF2B5EF4-FFF2-40B4-BE49-F238E27FC236}">
                <a16:creationId xmlns:a16="http://schemas.microsoft.com/office/drawing/2014/main" id="{8C3E713C-13F2-965B-BBBB-134F1597E7E2}"/>
              </a:ext>
            </a:extLst>
          </p:cNvPr>
          <p:cNvCxnSpPr/>
          <p:nvPr/>
        </p:nvCxnSpPr>
        <p:spPr>
          <a:xfrm>
            <a:off x="3097115" y="2729829"/>
            <a:ext cx="726600" cy="7239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1" name="Google Shape;787;p67">
            <a:extLst>
              <a:ext uri="{FF2B5EF4-FFF2-40B4-BE49-F238E27FC236}">
                <a16:creationId xmlns:a16="http://schemas.microsoft.com/office/drawing/2014/main" id="{F50877CA-1C20-DB32-15FB-17B5536F89BB}"/>
              </a:ext>
            </a:extLst>
          </p:cNvPr>
          <p:cNvCxnSpPr/>
          <p:nvPr/>
        </p:nvCxnSpPr>
        <p:spPr>
          <a:xfrm>
            <a:off x="3133293" y="3170592"/>
            <a:ext cx="651300" cy="3324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2" name="Google Shape;788;p67">
            <a:extLst>
              <a:ext uri="{FF2B5EF4-FFF2-40B4-BE49-F238E27FC236}">
                <a16:creationId xmlns:a16="http://schemas.microsoft.com/office/drawing/2014/main" id="{1EFDB653-0B6F-4B36-91DB-20A406902875}"/>
              </a:ext>
            </a:extLst>
          </p:cNvPr>
          <p:cNvCxnSpPr/>
          <p:nvPr/>
        </p:nvCxnSpPr>
        <p:spPr>
          <a:xfrm rot="10800000" flipH="1">
            <a:off x="3127894" y="3665262"/>
            <a:ext cx="662100" cy="3285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3" name="Google Shape;789;p67">
            <a:extLst>
              <a:ext uri="{FF2B5EF4-FFF2-40B4-BE49-F238E27FC236}">
                <a16:creationId xmlns:a16="http://schemas.microsoft.com/office/drawing/2014/main" id="{3F3289F4-EE22-38B1-2725-658F2435D9F5}"/>
              </a:ext>
            </a:extLst>
          </p:cNvPr>
          <p:cNvCxnSpPr/>
          <p:nvPr/>
        </p:nvCxnSpPr>
        <p:spPr>
          <a:xfrm>
            <a:off x="3053791" y="1783589"/>
            <a:ext cx="815100" cy="16335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4" name="Google Shape;790;p67">
            <a:extLst>
              <a:ext uri="{FF2B5EF4-FFF2-40B4-BE49-F238E27FC236}">
                <a16:creationId xmlns:a16="http://schemas.microsoft.com/office/drawing/2014/main" id="{07E65D8D-41D8-811F-2756-7C93DE2C0302}"/>
              </a:ext>
            </a:extLst>
          </p:cNvPr>
          <p:cNvSpPr txBox="1"/>
          <p:nvPr/>
        </p:nvSpPr>
        <p:spPr>
          <a:xfrm>
            <a:off x="3591212" y="4341418"/>
            <a:ext cx="923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791;p67">
            <a:extLst>
              <a:ext uri="{FF2B5EF4-FFF2-40B4-BE49-F238E27FC236}">
                <a16:creationId xmlns:a16="http://schemas.microsoft.com/office/drawing/2014/main" id="{DB27BBF6-C8BE-3C85-CDA9-0D36BFA7201A}"/>
              </a:ext>
            </a:extLst>
          </p:cNvPr>
          <p:cNvSpPr/>
          <p:nvPr/>
        </p:nvSpPr>
        <p:spPr>
          <a:xfrm>
            <a:off x="3792428" y="3418175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" name="Google Shape;792;p67" descr="Image">
            <a:extLst>
              <a:ext uri="{FF2B5EF4-FFF2-40B4-BE49-F238E27FC236}">
                <a16:creationId xmlns:a16="http://schemas.microsoft.com/office/drawing/2014/main" id="{F8EE84DD-B9AF-4540-5E5B-52B98AB4949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30553" y="4369546"/>
            <a:ext cx="276225" cy="20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77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</a:p>
        </p:txBody>
      </p:sp>
      <p:sp>
        <p:nvSpPr>
          <p:cNvPr id="7" name="Google Shape;700;p63">
            <a:extLst>
              <a:ext uri="{FF2B5EF4-FFF2-40B4-BE49-F238E27FC236}">
                <a16:creationId xmlns:a16="http://schemas.microsoft.com/office/drawing/2014/main" id="{96AD031F-B4D3-8EA4-E4EB-C0B188A57945}"/>
              </a:ext>
            </a:extLst>
          </p:cNvPr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799;p68" descr="2.05_neural_net.png">
            <a:extLst>
              <a:ext uri="{FF2B5EF4-FFF2-40B4-BE49-F238E27FC236}">
                <a16:creationId xmlns:a16="http://schemas.microsoft.com/office/drawing/2014/main" id="{94B8F88B-FB9F-0160-A10A-2F17DB267F5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12161" y="1268442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00;p68" descr="2.05_neural_net.png">
            <a:extLst>
              <a:ext uri="{FF2B5EF4-FFF2-40B4-BE49-F238E27FC236}">
                <a16:creationId xmlns:a16="http://schemas.microsoft.com/office/drawing/2014/main" id="{5DB6E84E-B292-31D2-D95A-D428BF4E511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12161" y="1268442"/>
            <a:ext cx="5143500" cy="279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801;p68">
            <a:extLst>
              <a:ext uri="{FF2B5EF4-FFF2-40B4-BE49-F238E27FC236}">
                <a16:creationId xmlns:a16="http://schemas.microsoft.com/office/drawing/2014/main" id="{318AFADB-2F60-A2C8-2E2C-379529E4FAFA}"/>
              </a:ext>
            </a:extLst>
          </p:cNvPr>
          <p:cNvCxnSpPr/>
          <p:nvPr/>
        </p:nvCxnSpPr>
        <p:spPr>
          <a:xfrm>
            <a:off x="2787897" y="2079375"/>
            <a:ext cx="767400" cy="11667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" name="Google Shape;802;p68">
            <a:extLst>
              <a:ext uri="{FF2B5EF4-FFF2-40B4-BE49-F238E27FC236}">
                <a16:creationId xmlns:a16="http://schemas.microsoft.com/office/drawing/2014/main" id="{F28459F5-D0D1-21DA-AD95-FD98CA299E09}"/>
              </a:ext>
            </a:extLst>
          </p:cNvPr>
          <p:cNvCxnSpPr/>
          <p:nvPr/>
        </p:nvCxnSpPr>
        <p:spPr>
          <a:xfrm rot="10800000" flipH="1">
            <a:off x="2859075" y="3396045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9" name="Google Shape;803;p68">
            <a:extLst>
              <a:ext uri="{FF2B5EF4-FFF2-40B4-BE49-F238E27FC236}">
                <a16:creationId xmlns:a16="http://schemas.microsoft.com/office/drawing/2014/main" id="{5C65144E-7675-D398-0A15-EAA2F1D6A8A3}"/>
              </a:ext>
            </a:extLst>
          </p:cNvPr>
          <p:cNvCxnSpPr/>
          <p:nvPr/>
        </p:nvCxnSpPr>
        <p:spPr>
          <a:xfrm>
            <a:off x="2812248" y="2548449"/>
            <a:ext cx="726600" cy="7239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0" name="Google Shape;804;p68">
            <a:extLst>
              <a:ext uri="{FF2B5EF4-FFF2-40B4-BE49-F238E27FC236}">
                <a16:creationId xmlns:a16="http://schemas.microsoft.com/office/drawing/2014/main" id="{233CB4E5-1192-BE62-9CA7-2D46561CED4B}"/>
              </a:ext>
            </a:extLst>
          </p:cNvPr>
          <p:cNvCxnSpPr/>
          <p:nvPr/>
        </p:nvCxnSpPr>
        <p:spPr>
          <a:xfrm>
            <a:off x="2848426" y="2989212"/>
            <a:ext cx="651300" cy="3324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1" name="Google Shape;805;p68">
            <a:extLst>
              <a:ext uri="{FF2B5EF4-FFF2-40B4-BE49-F238E27FC236}">
                <a16:creationId xmlns:a16="http://schemas.microsoft.com/office/drawing/2014/main" id="{6269E645-D193-C5DA-A590-51EE3745DC88}"/>
              </a:ext>
            </a:extLst>
          </p:cNvPr>
          <p:cNvCxnSpPr/>
          <p:nvPr/>
        </p:nvCxnSpPr>
        <p:spPr>
          <a:xfrm rot="10800000" flipH="1">
            <a:off x="2843027" y="3483882"/>
            <a:ext cx="662100" cy="3285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" name="Google Shape;806;p68">
            <a:extLst>
              <a:ext uri="{FF2B5EF4-FFF2-40B4-BE49-F238E27FC236}">
                <a16:creationId xmlns:a16="http://schemas.microsoft.com/office/drawing/2014/main" id="{FD080FF5-B4BD-05CE-A33C-615AC2FB23A5}"/>
              </a:ext>
            </a:extLst>
          </p:cNvPr>
          <p:cNvCxnSpPr/>
          <p:nvPr/>
        </p:nvCxnSpPr>
        <p:spPr>
          <a:xfrm>
            <a:off x="2768924" y="1602209"/>
            <a:ext cx="815100" cy="1633500"/>
          </a:xfrm>
          <a:prstGeom prst="straightConnector1">
            <a:avLst/>
          </a:prstGeom>
          <a:noFill/>
          <a:ln w="38100" cap="flat" cmpd="sng">
            <a:solidFill>
              <a:srgbClr val="7A81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" name="Google Shape;807;p68">
            <a:extLst>
              <a:ext uri="{FF2B5EF4-FFF2-40B4-BE49-F238E27FC236}">
                <a16:creationId xmlns:a16="http://schemas.microsoft.com/office/drawing/2014/main" id="{8C2C793D-4386-034F-539E-34CD7DC26D3F}"/>
              </a:ext>
            </a:extLst>
          </p:cNvPr>
          <p:cNvSpPr txBox="1"/>
          <p:nvPr/>
        </p:nvSpPr>
        <p:spPr>
          <a:xfrm>
            <a:off x="3294115" y="4160038"/>
            <a:ext cx="804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matrix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808;p68">
            <a:extLst>
              <a:ext uri="{FF2B5EF4-FFF2-40B4-BE49-F238E27FC236}">
                <a16:creationId xmlns:a16="http://schemas.microsoft.com/office/drawing/2014/main" id="{67637C31-F2A0-E7D4-BB77-BF6FD41A6505}"/>
              </a:ext>
            </a:extLst>
          </p:cNvPr>
          <p:cNvCxnSpPr/>
          <p:nvPr/>
        </p:nvCxnSpPr>
        <p:spPr>
          <a:xfrm>
            <a:off x="2792660" y="1588054"/>
            <a:ext cx="767400" cy="11667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" name="Google Shape;809;p68">
            <a:extLst>
              <a:ext uri="{FF2B5EF4-FFF2-40B4-BE49-F238E27FC236}">
                <a16:creationId xmlns:a16="http://schemas.microsoft.com/office/drawing/2014/main" id="{DCC419B0-1458-2579-33DF-D99934DB900D}"/>
              </a:ext>
            </a:extLst>
          </p:cNvPr>
          <p:cNvCxnSpPr/>
          <p:nvPr/>
        </p:nvCxnSpPr>
        <p:spPr>
          <a:xfrm rot="10800000" flipH="1">
            <a:off x="2860516" y="2905848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6" name="Google Shape;810;p68">
            <a:extLst>
              <a:ext uri="{FF2B5EF4-FFF2-40B4-BE49-F238E27FC236}">
                <a16:creationId xmlns:a16="http://schemas.microsoft.com/office/drawing/2014/main" id="{610AB550-E21F-9E7C-CCD4-22A27FE89656}"/>
              </a:ext>
            </a:extLst>
          </p:cNvPr>
          <p:cNvCxnSpPr/>
          <p:nvPr/>
        </p:nvCxnSpPr>
        <p:spPr>
          <a:xfrm>
            <a:off x="2809568" y="2054647"/>
            <a:ext cx="726600" cy="7239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8" name="Google Shape;811;p68">
            <a:extLst>
              <a:ext uri="{FF2B5EF4-FFF2-40B4-BE49-F238E27FC236}">
                <a16:creationId xmlns:a16="http://schemas.microsoft.com/office/drawing/2014/main" id="{CF80253B-FE99-6082-742C-6776D69BD265}"/>
              </a:ext>
            </a:extLst>
          </p:cNvPr>
          <p:cNvCxnSpPr/>
          <p:nvPr/>
        </p:nvCxnSpPr>
        <p:spPr>
          <a:xfrm>
            <a:off x="2846999" y="2497062"/>
            <a:ext cx="651300" cy="3324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9" name="Google Shape;812;p68">
            <a:extLst>
              <a:ext uri="{FF2B5EF4-FFF2-40B4-BE49-F238E27FC236}">
                <a16:creationId xmlns:a16="http://schemas.microsoft.com/office/drawing/2014/main" id="{9483FBB6-5AB6-F6BF-37B1-39780D95F8B5}"/>
              </a:ext>
            </a:extLst>
          </p:cNvPr>
          <p:cNvCxnSpPr/>
          <p:nvPr/>
        </p:nvCxnSpPr>
        <p:spPr>
          <a:xfrm rot="10800000" flipH="1">
            <a:off x="2845661" y="2988129"/>
            <a:ext cx="662100" cy="3285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0" name="Google Shape;813;p68">
            <a:extLst>
              <a:ext uri="{FF2B5EF4-FFF2-40B4-BE49-F238E27FC236}">
                <a16:creationId xmlns:a16="http://schemas.microsoft.com/office/drawing/2014/main" id="{A7A5125D-1447-A0C9-57DE-38EA3F2F41CC}"/>
              </a:ext>
            </a:extLst>
          </p:cNvPr>
          <p:cNvCxnSpPr/>
          <p:nvPr/>
        </p:nvCxnSpPr>
        <p:spPr>
          <a:xfrm rot="10800000" flipH="1">
            <a:off x="2811951" y="3040930"/>
            <a:ext cx="724500" cy="724500"/>
          </a:xfrm>
          <a:prstGeom prst="straightConnector1">
            <a:avLst/>
          </a:prstGeom>
          <a:noFill/>
          <a:ln w="38100" cap="flat" cmpd="sng">
            <a:solidFill>
              <a:srgbClr val="FF7E7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" name="Google Shape;814;p68">
            <a:extLst>
              <a:ext uri="{FF2B5EF4-FFF2-40B4-BE49-F238E27FC236}">
                <a16:creationId xmlns:a16="http://schemas.microsoft.com/office/drawing/2014/main" id="{83560D06-81CD-1C0D-E2C0-4F635E298AA9}"/>
              </a:ext>
            </a:extLst>
          </p:cNvPr>
          <p:cNvCxnSpPr/>
          <p:nvPr/>
        </p:nvCxnSpPr>
        <p:spPr>
          <a:xfrm>
            <a:off x="2812152" y="1567995"/>
            <a:ext cx="723900" cy="7248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" name="Google Shape;815;p68">
            <a:extLst>
              <a:ext uri="{FF2B5EF4-FFF2-40B4-BE49-F238E27FC236}">
                <a16:creationId xmlns:a16="http://schemas.microsoft.com/office/drawing/2014/main" id="{FD52C165-DEF2-21F5-2753-6BC6BD2B2F25}"/>
              </a:ext>
            </a:extLst>
          </p:cNvPr>
          <p:cNvCxnSpPr/>
          <p:nvPr/>
        </p:nvCxnSpPr>
        <p:spPr>
          <a:xfrm rot="10800000" flipH="1">
            <a:off x="2868743" y="2415648"/>
            <a:ext cx="624600" cy="12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" name="Google Shape;816;p68">
            <a:extLst>
              <a:ext uri="{FF2B5EF4-FFF2-40B4-BE49-F238E27FC236}">
                <a16:creationId xmlns:a16="http://schemas.microsoft.com/office/drawing/2014/main" id="{8A8D16E3-8512-2748-553E-5BC3C568E457}"/>
              </a:ext>
            </a:extLst>
          </p:cNvPr>
          <p:cNvCxnSpPr/>
          <p:nvPr/>
        </p:nvCxnSpPr>
        <p:spPr>
          <a:xfrm>
            <a:off x="2847101" y="2010962"/>
            <a:ext cx="656700" cy="3327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4" name="Google Shape;817;p68">
            <a:extLst>
              <a:ext uri="{FF2B5EF4-FFF2-40B4-BE49-F238E27FC236}">
                <a16:creationId xmlns:a16="http://schemas.microsoft.com/office/drawing/2014/main" id="{9AEACD71-BE89-6E32-9AC1-91C2898AC412}"/>
              </a:ext>
            </a:extLst>
          </p:cNvPr>
          <p:cNvCxnSpPr/>
          <p:nvPr/>
        </p:nvCxnSpPr>
        <p:spPr>
          <a:xfrm rot="10800000" flipH="1">
            <a:off x="2850625" y="2497512"/>
            <a:ext cx="657000" cy="3336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" name="Google Shape;818;p68">
            <a:extLst>
              <a:ext uri="{FF2B5EF4-FFF2-40B4-BE49-F238E27FC236}">
                <a16:creationId xmlns:a16="http://schemas.microsoft.com/office/drawing/2014/main" id="{C3159A3E-8BEC-F560-6AA7-CC22F30D2D6C}"/>
              </a:ext>
            </a:extLst>
          </p:cNvPr>
          <p:cNvCxnSpPr/>
          <p:nvPr/>
        </p:nvCxnSpPr>
        <p:spPr>
          <a:xfrm rot="10800000" flipH="1">
            <a:off x="2818157" y="2545168"/>
            <a:ext cx="722700" cy="7305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" name="Google Shape;819;p68">
            <a:extLst>
              <a:ext uri="{FF2B5EF4-FFF2-40B4-BE49-F238E27FC236}">
                <a16:creationId xmlns:a16="http://schemas.microsoft.com/office/drawing/2014/main" id="{050F1789-3BF4-F690-F908-8F7C745A0DB5}"/>
              </a:ext>
            </a:extLst>
          </p:cNvPr>
          <p:cNvCxnSpPr/>
          <p:nvPr/>
        </p:nvCxnSpPr>
        <p:spPr>
          <a:xfrm rot="10800000" flipH="1">
            <a:off x="2789298" y="2564162"/>
            <a:ext cx="780300" cy="1168200"/>
          </a:xfrm>
          <a:prstGeom prst="straightConnector1">
            <a:avLst/>
          </a:prstGeom>
          <a:noFill/>
          <a:ln w="38100" cap="flat" cmpd="sng">
            <a:solidFill>
              <a:srgbClr val="00905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7" name="Google Shape;820;p68">
            <a:extLst>
              <a:ext uri="{FF2B5EF4-FFF2-40B4-BE49-F238E27FC236}">
                <a16:creationId xmlns:a16="http://schemas.microsoft.com/office/drawing/2014/main" id="{DD649ADC-8535-5671-5564-BAD1C4AFA50A}"/>
              </a:ext>
            </a:extLst>
          </p:cNvPr>
          <p:cNvCxnSpPr/>
          <p:nvPr/>
        </p:nvCxnSpPr>
        <p:spPr>
          <a:xfrm>
            <a:off x="2855114" y="1519461"/>
            <a:ext cx="640800" cy="3351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9" name="Google Shape;821;p68">
            <a:extLst>
              <a:ext uri="{FF2B5EF4-FFF2-40B4-BE49-F238E27FC236}">
                <a16:creationId xmlns:a16="http://schemas.microsoft.com/office/drawing/2014/main" id="{C8B66077-C9E4-6F48-0154-370CEBEFBAA9}"/>
              </a:ext>
            </a:extLst>
          </p:cNvPr>
          <p:cNvCxnSpPr/>
          <p:nvPr/>
        </p:nvCxnSpPr>
        <p:spPr>
          <a:xfrm rot="10800000" flipH="1">
            <a:off x="2871011" y="1925852"/>
            <a:ext cx="617700" cy="12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3" name="Google Shape;822;p68">
            <a:extLst>
              <a:ext uri="{FF2B5EF4-FFF2-40B4-BE49-F238E27FC236}">
                <a16:creationId xmlns:a16="http://schemas.microsoft.com/office/drawing/2014/main" id="{C4216131-F53E-F172-DE24-4A80D0413794}"/>
              </a:ext>
            </a:extLst>
          </p:cNvPr>
          <p:cNvCxnSpPr/>
          <p:nvPr/>
        </p:nvCxnSpPr>
        <p:spPr>
          <a:xfrm rot="10800000" flipH="1">
            <a:off x="2851960" y="2010958"/>
            <a:ext cx="646500" cy="3255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4" name="Google Shape;823;p68">
            <a:extLst>
              <a:ext uri="{FF2B5EF4-FFF2-40B4-BE49-F238E27FC236}">
                <a16:creationId xmlns:a16="http://schemas.microsoft.com/office/drawing/2014/main" id="{C39B44B5-2FE4-B16A-7744-36465A93A0E0}"/>
              </a:ext>
            </a:extLst>
          </p:cNvPr>
          <p:cNvCxnSpPr/>
          <p:nvPr/>
        </p:nvCxnSpPr>
        <p:spPr>
          <a:xfrm rot="10800000" flipH="1">
            <a:off x="2818870" y="2054484"/>
            <a:ext cx="717300" cy="7233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6" name="Google Shape;824;p68">
            <a:extLst>
              <a:ext uri="{FF2B5EF4-FFF2-40B4-BE49-F238E27FC236}">
                <a16:creationId xmlns:a16="http://schemas.microsoft.com/office/drawing/2014/main" id="{D8A8D905-B592-B970-AFD0-B0CFA913A108}"/>
              </a:ext>
            </a:extLst>
          </p:cNvPr>
          <p:cNvCxnSpPr/>
          <p:nvPr/>
        </p:nvCxnSpPr>
        <p:spPr>
          <a:xfrm rot="10800000" flipH="1">
            <a:off x="2792007" y="2075782"/>
            <a:ext cx="771300" cy="11700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8" name="Google Shape;825;p68">
            <a:extLst>
              <a:ext uri="{FF2B5EF4-FFF2-40B4-BE49-F238E27FC236}">
                <a16:creationId xmlns:a16="http://schemas.microsoft.com/office/drawing/2014/main" id="{5780ED44-6EE0-2BE4-B692-03DB42695AAA}"/>
              </a:ext>
            </a:extLst>
          </p:cNvPr>
          <p:cNvCxnSpPr/>
          <p:nvPr/>
        </p:nvCxnSpPr>
        <p:spPr>
          <a:xfrm rot="10800000" flipH="1">
            <a:off x="2770738" y="2085854"/>
            <a:ext cx="814500" cy="1635300"/>
          </a:xfrm>
          <a:prstGeom prst="straightConnector1">
            <a:avLst/>
          </a:prstGeom>
          <a:noFill/>
          <a:ln w="38100" cap="flat" cmpd="sng">
            <a:solidFill>
              <a:srgbClr val="9437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1" name="Google Shape;826;p68">
            <a:extLst>
              <a:ext uri="{FF2B5EF4-FFF2-40B4-BE49-F238E27FC236}">
                <a16:creationId xmlns:a16="http://schemas.microsoft.com/office/drawing/2014/main" id="{95E07E9F-2F7E-2952-3778-4CFC7B455A1B}"/>
              </a:ext>
            </a:extLst>
          </p:cNvPr>
          <p:cNvSpPr/>
          <p:nvPr/>
        </p:nvSpPr>
        <p:spPr>
          <a:xfrm>
            <a:off x="2529859" y="1280767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827;p68">
            <a:extLst>
              <a:ext uri="{FF2B5EF4-FFF2-40B4-BE49-F238E27FC236}">
                <a16:creationId xmlns:a16="http://schemas.microsoft.com/office/drawing/2014/main" id="{6938DE29-EFBB-8E6E-8E9C-0871993D970F}"/>
              </a:ext>
            </a:extLst>
          </p:cNvPr>
          <p:cNvSpPr/>
          <p:nvPr/>
        </p:nvSpPr>
        <p:spPr>
          <a:xfrm>
            <a:off x="2529859" y="176858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828;p68">
            <a:extLst>
              <a:ext uri="{FF2B5EF4-FFF2-40B4-BE49-F238E27FC236}">
                <a16:creationId xmlns:a16="http://schemas.microsoft.com/office/drawing/2014/main" id="{C081B3F9-35BC-F462-62B0-D5B37A73372D}"/>
              </a:ext>
            </a:extLst>
          </p:cNvPr>
          <p:cNvSpPr/>
          <p:nvPr/>
        </p:nvSpPr>
        <p:spPr>
          <a:xfrm>
            <a:off x="2529859" y="225639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829;p68">
            <a:extLst>
              <a:ext uri="{FF2B5EF4-FFF2-40B4-BE49-F238E27FC236}">
                <a16:creationId xmlns:a16="http://schemas.microsoft.com/office/drawing/2014/main" id="{79181703-95DF-E27E-EB9C-D31D8E77B8F6}"/>
              </a:ext>
            </a:extLst>
          </p:cNvPr>
          <p:cNvSpPr/>
          <p:nvPr/>
        </p:nvSpPr>
        <p:spPr>
          <a:xfrm>
            <a:off x="2529859" y="2744216"/>
            <a:ext cx="319200" cy="3240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830;p68">
            <a:extLst>
              <a:ext uri="{FF2B5EF4-FFF2-40B4-BE49-F238E27FC236}">
                <a16:creationId xmlns:a16="http://schemas.microsoft.com/office/drawing/2014/main" id="{C6B7CED7-4E2E-87A8-4545-736B2ABBFCA1}"/>
              </a:ext>
            </a:extLst>
          </p:cNvPr>
          <p:cNvSpPr/>
          <p:nvPr/>
        </p:nvSpPr>
        <p:spPr>
          <a:xfrm>
            <a:off x="2529859" y="3236795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831;p68">
            <a:extLst>
              <a:ext uri="{FF2B5EF4-FFF2-40B4-BE49-F238E27FC236}">
                <a16:creationId xmlns:a16="http://schemas.microsoft.com/office/drawing/2014/main" id="{809CDF4A-0A66-084A-F769-76C1A170F062}"/>
              </a:ext>
            </a:extLst>
          </p:cNvPr>
          <p:cNvSpPr/>
          <p:nvPr/>
        </p:nvSpPr>
        <p:spPr>
          <a:xfrm>
            <a:off x="2529859" y="3724610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832;p68">
            <a:extLst>
              <a:ext uri="{FF2B5EF4-FFF2-40B4-BE49-F238E27FC236}">
                <a16:creationId xmlns:a16="http://schemas.microsoft.com/office/drawing/2014/main" id="{28EB1EB5-B62A-9189-BEEF-CE939073C4A6}"/>
              </a:ext>
            </a:extLst>
          </p:cNvPr>
          <p:cNvSpPr/>
          <p:nvPr/>
        </p:nvSpPr>
        <p:spPr>
          <a:xfrm>
            <a:off x="3509579" y="274550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2F9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833;p68">
            <a:extLst>
              <a:ext uri="{FF2B5EF4-FFF2-40B4-BE49-F238E27FC236}">
                <a16:creationId xmlns:a16="http://schemas.microsoft.com/office/drawing/2014/main" id="{A0CB8440-0468-D4FE-0721-D137032C77DA}"/>
              </a:ext>
            </a:extLst>
          </p:cNvPr>
          <p:cNvSpPr/>
          <p:nvPr/>
        </p:nvSpPr>
        <p:spPr>
          <a:xfrm>
            <a:off x="3507744" y="176858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2F9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834;p68">
            <a:extLst>
              <a:ext uri="{FF2B5EF4-FFF2-40B4-BE49-F238E27FC236}">
                <a16:creationId xmlns:a16="http://schemas.microsoft.com/office/drawing/2014/main" id="{09D56650-403E-3059-8448-8FE0F02FEA08}"/>
              </a:ext>
            </a:extLst>
          </p:cNvPr>
          <p:cNvSpPr/>
          <p:nvPr/>
        </p:nvSpPr>
        <p:spPr>
          <a:xfrm>
            <a:off x="3507561" y="2256399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2F9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835;p68">
            <a:extLst>
              <a:ext uri="{FF2B5EF4-FFF2-40B4-BE49-F238E27FC236}">
                <a16:creationId xmlns:a16="http://schemas.microsoft.com/office/drawing/2014/main" id="{67612E6B-EF93-878C-E955-3AD0848FE78A}"/>
              </a:ext>
            </a:extLst>
          </p:cNvPr>
          <p:cNvSpPr/>
          <p:nvPr/>
        </p:nvSpPr>
        <p:spPr>
          <a:xfrm>
            <a:off x="3507561" y="3236795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FF2F9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" name="Google Shape;836;p68" descr="Image">
            <a:extLst>
              <a:ext uri="{FF2B5EF4-FFF2-40B4-BE49-F238E27FC236}">
                <a16:creationId xmlns:a16="http://schemas.microsoft.com/office/drawing/2014/main" id="{F624C7A6-B9F3-C36D-B4C1-0ACF609D0B4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59634" y="4283045"/>
            <a:ext cx="133350" cy="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837;p68">
            <a:extLst>
              <a:ext uri="{FF2B5EF4-FFF2-40B4-BE49-F238E27FC236}">
                <a16:creationId xmlns:a16="http://schemas.microsoft.com/office/drawing/2014/main" id="{FA208A58-BE1C-8625-614F-DBC2C06C7644}"/>
              </a:ext>
            </a:extLst>
          </p:cNvPr>
          <p:cNvSpPr txBox="1"/>
          <p:nvPr/>
        </p:nvSpPr>
        <p:spPr>
          <a:xfrm>
            <a:off x="2081603" y="4155730"/>
            <a:ext cx="8091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vector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38;p68">
            <a:extLst>
              <a:ext uri="{FF2B5EF4-FFF2-40B4-BE49-F238E27FC236}">
                <a16:creationId xmlns:a16="http://schemas.microsoft.com/office/drawing/2014/main" id="{881E7EAF-4F28-6803-20E5-9219E6007CD6}"/>
              </a:ext>
            </a:extLst>
          </p:cNvPr>
          <p:cNvSpPr txBox="1"/>
          <p:nvPr/>
        </p:nvSpPr>
        <p:spPr>
          <a:xfrm>
            <a:off x="4325236" y="4159591"/>
            <a:ext cx="872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vector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839;p68" descr="Image">
            <a:extLst>
              <a:ext uri="{FF2B5EF4-FFF2-40B4-BE49-F238E27FC236}">
                <a16:creationId xmlns:a16="http://schemas.microsoft.com/office/drawing/2014/main" id="{6FAF0882-0DAF-AABC-45C4-672815A39E3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74411" y="4227893"/>
            <a:ext cx="13335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840;p68" descr="Image">
            <a:extLst>
              <a:ext uri="{FF2B5EF4-FFF2-40B4-BE49-F238E27FC236}">
                <a16:creationId xmlns:a16="http://schemas.microsoft.com/office/drawing/2014/main" id="{1A6B2108-328E-12C3-A302-881DE7F012A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50449" y="4231029"/>
            <a:ext cx="261938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841;p68" descr="Image">
            <a:extLst>
              <a:ext uri="{FF2B5EF4-FFF2-40B4-BE49-F238E27FC236}">
                <a16:creationId xmlns:a16="http://schemas.microsoft.com/office/drawing/2014/main" id="{04E0AAFD-6D8F-0395-54B9-411CF8EC4AF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76419" y="4218751"/>
            <a:ext cx="1838324" cy="233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97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</a:p>
        </p:txBody>
      </p:sp>
      <p:sp>
        <p:nvSpPr>
          <p:cNvPr id="7" name="Google Shape;700;p63">
            <a:extLst>
              <a:ext uri="{FF2B5EF4-FFF2-40B4-BE49-F238E27FC236}">
                <a16:creationId xmlns:a16="http://schemas.microsoft.com/office/drawing/2014/main" id="{96AD031F-B4D3-8EA4-E4EB-C0B188A57945}"/>
              </a:ext>
            </a:extLst>
          </p:cNvPr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848;p69" descr="2.05_neural_net.png">
            <a:extLst>
              <a:ext uri="{FF2B5EF4-FFF2-40B4-BE49-F238E27FC236}">
                <a16:creationId xmlns:a16="http://schemas.microsoft.com/office/drawing/2014/main" id="{260FCF8C-DF53-8717-CE0D-C162D21F5C5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00250" y="1503722"/>
            <a:ext cx="5143500" cy="279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849;p69">
            <a:extLst>
              <a:ext uri="{FF2B5EF4-FFF2-40B4-BE49-F238E27FC236}">
                <a16:creationId xmlns:a16="http://schemas.microsoft.com/office/drawing/2014/main" id="{5D29EF9D-4496-B7D1-22BC-5C323E72B0A5}"/>
              </a:ext>
            </a:extLst>
          </p:cNvPr>
          <p:cNvCxnSpPr/>
          <p:nvPr/>
        </p:nvCxnSpPr>
        <p:spPr>
          <a:xfrm>
            <a:off x="5276515" y="2274632"/>
            <a:ext cx="690900" cy="515400"/>
          </a:xfrm>
          <a:prstGeom prst="straightConnector1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6" name="Google Shape;850;p69">
            <a:extLst>
              <a:ext uri="{FF2B5EF4-FFF2-40B4-BE49-F238E27FC236}">
                <a16:creationId xmlns:a16="http://schemas.microsoft.com/office/drawing/2014/main" id="{C8E0C815-EA49-E5B3-A991-8185DE698D97}"/>
              </a:ext>
            </a:extLst>
          </p:cNvPr>
          <p:cNvCxnSpPr/>
          <p:nvPr/>
        </p:nvCxnSpPr>
        <p:spPr>
          <a:xfrm>
            <a:off x="5315349" y="2899506"/>
            <a:ext cx="613800" cy="0"/>
          </a:xfrm>
          <a:prstGeom prst="straightConnector1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" name="Google Shape;851;p69">
            <a:extLst>
              <a:ext uri="{FF2B5EF4-FFF2-40B4-BE49-F238E27FC236}">
                <a16:creationId xmlns:a16="http://schemas.microsoft.com/office/drawing/2014/main" id="{61535D01-9CBE-5685-1706-C5717D865E8F}"/>
              </a:ext>
            </a:extLst>
          </p:cNvPr>
          <p:cNvCxnSpPr/>
          <p:nvPr/>
        </p:nvCxnSpPr>
        <p:spPr>
          <a:xfrm rot="10800000" flipH="1">
            <a:off x="5277835" y="3004164"/>
            <a:ext cx="688200" cy="517200"/>
          </a:xfrm>
          <a:prstGeom prst="straightConnector1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9" name="Google Shape;852;p69">
            <a:extLst>
              <a:ext uri="{FF2B5EF4-FFF2-40B4-BE49-F238E27FC236}">
                <a16:creationId xmlns:a16="http://schemas.microsoft.com/office/drawing/2014/main" id="{BC8CCC18-0AEF-3620-7878-88099C34DDA1}"/>
              </a:ext>
            </a:extLst>
          </p:cNvPr>
          <p:cNvSpPr/>
          <p:nvPr/>
        </p:nvSpPr>
        <p:spPr>
          <a:xfrm>
            <a:off x="4973352" y="2739902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853;p69">
            <a:extLst>
              <a:ext uri="{FF2B5EF4-FFF2-40B4-BE49-F238E27FC236}">
                <a16:creationId xmlns:a16="http://schemas.microsoft.com/office/drawing/2014/main" id="{705BA205-DAC8-4883-386F-E16916B0AB59}"/>
              </a:ext>
            </a:extLst>
          </p:cNvPr>
          <p:cNvSpPr/>
          <p:nvPr/>
        </p:nvSpPr>
        <p:spPr>
          <a:xfrm>
            <a:off x="4973352" y="2003864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854;p69">
            <a:extLst>
              <a:ext uri="{FF2B5EF4-FFF2-40B4-BE49-F238E27FC236}">
                <a16:creationId xmlns:a16="http://schemas.microsoft.com/office/drawing/2014/main" id="{DA81A3A1-7DA9-A432-8BCA-4535D536DEF8}"/>
              </a:ext>
            </a:extLst>
          </p:cNvPr>
          <p:cNvSpPr/>
          <p:nvPr/>
        </p:nvSpPr>
        <p:spPr>
          <a:xfrm>
            <a:off x="4973352" y="3472075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0433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855;p69">
            <a:extLst>
              <a:ext uri="{FF2B5EF4-FFF2-40B4-BE49-F238E27FC236}">
                <a16:creationId xmlns:a16="http://schemas.microsoft.com/office/drawing/2014/main" id="{6578C72A-695B-CA93-74BA-11A0D96E5B4A}"/>
              </a:ext>
            </a:extLst>
          </p:cNvPr>
          <p:cNvSpPr/>
          <p:nvPr/>
        </p:nvSpPr>
        <p:spPr>
          <a:xfrm>
            <a:off x="5948474" y="2739902"/>
            <a:ext cx="319200" cy="319200"/>
          </a:xfrm>
          <a:prstGeom prst="ellipse">
            <a:avLst/>
          </a:prstGeom>
          <a:noFill/>
          <a:ln w="38100" cap="flat" cmpd="sng">
            <a:solidFill>
              <a:srgbClr val="94219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9526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Feedforward Network</a:t>
            </a:r>
          </a:p>
        </p:txBody>
      </p:sp>
      <p:sp>
        <p:nvSpPr>
          <p:cNvPr id="7" name="Google Shape;700;p63">
            <a:extLst>
              <a:ext uri="{FF2B5EF4-FFF2-40B4-BE49-F238E27FC236}">
                <a16:creationId xmlns:a16="http://schemas.microsoft.com/office/drawing/2014/main" id="{96AD031F-B4D3-8EA4-E4EB-C0B188A57945}"/>
              </a:ext>
            </a:extLst>
          </p:cNvPr>
          <p:cNvSpPr txBox="1"/>
          <p:nvPr/>
        </p:nvSpPr>
        <p:spPr>
          <a:xfrm>
            <a:off x="95250" y="4962525"/>
            <a:ext cx="34578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http://neuralnetworksanddeeplearning.com/chap2.html</a:t>
            </a:r>
            <a:r>
              <a:rPr lang="ko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862;p70" descr="2.05_neural_net.png">
            <a:extLst>
              <a:ext uri="{FF2B5EF4-FFF2-40B4-BE49-F238E27FC236}">
                <a16:creationId xmlns:a16="http://schemas.microsoft.com/office/drawing/2014/main" id="{81FD7143-128E-75F2-F0CF-4EE591D9E5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3931" y="1536782"/>
            <a:ext cx="5143500" cy="279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63;p70" descr="Image">
            <a:extLst>
              <a:ext uri="{FF2B5EF4-FFF2-40B4-BE49-F238E27FC236}">
                <a16:creationId xmlns:a16="http://schemas.microsoft.com/office/drawing/2014/main" id="{1A0CC24A-904C-166C-CB38-95375F23A87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41556" y="1315123"/>
            <a:ext cx="4524376" cy="64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64;p70" descr="Image">
            <a:extLst>
              <a:ext uri="{FF2B5EF4-FFF2-40B4-BE49-F238E27FC236}">
                <a16:creationId xmlns:a16="http://schemas.microsoft.com/office/drawing/2014/main" id="{188BDC84-92F7-9A30-EEE6-268596BE0C0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89431" y="2980131"/>
            <a:ext cx="1487630" cy="4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865;p70">
            <a:extLst>
              <a:ext uri="{FF2B5EF4-FFF2-40B4-BE49-F238E27FC236}">
                <a16:creationId xmlns:a16="http://schemas.microsoft.com/office/drawing/2014/main" id="{FB4F002A-9981-9A95-7099-79F0B51C3338}"/>
              </a:ext>
            </a:extLst>
          </p:cNvPr>
          <p:cNvSpPr txBox="1"/>
          <p:nvPr/>
        </p:nvSpPr>
        <p:spPr>
          <a:xfrm>
            <a:off x="6198931" y="2311819"/>
            <a:ext cx="2045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function: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 function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66;p70">
            <a:extLst>
              <a:ext uri="{FF2B5EF4-FFF2-40B4-BE49-F238E27FC236}">
                <a16:creationId xmlns:a16="http://schemas.microsoft.com/office/drawing/2014/main" id="{13534B8A-213B-DB05-47DD-0262F3D642F0}"/>
              </a:ext>
            </a:extLst>
          </p:cNvPr>
          <p:cNvSpPr/>
          <p:nvPr/>
        </p:nvSpPr>
        <p:spPr>
          <a:xfrm>
            <a:off x="5990244" y="2233706"/>
            <a:ext cx="2286000" cy="13335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69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Activation Function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2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Activation Function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874;p71">
            <a:extLst>
              <a:ext uri="{FF2B5EF4-FFF2-40B4-BE49-F238E27FC236}">
                <a16:creationId xmlns:a16="http://schemas.microsoft.com/office/drawing/2014/main" id="{C4AD239D-7008-0BB8-AD12-551964860C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1154059"/>
            <a:ext cx="7375478" cy="353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1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5009683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Feedforward Network - Output</a:t>
            </a:r>
            <a:endParaRPr lang="en-US" sz="2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100;p7">
            <a:extLst>
              <a:ext uri="{FF2B5EF4-FFF2-40B4-BE49-F238E27FC236}">
                <a16:creationId xmlns:a16="http://schemas.microsoft.com/office/drawing/2014/main" id="{7895865E-AFCA-F155-E6AE-5D6A9F36D4C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8867" y="891381"/>
            <a:ext cx="8129042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41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Step Function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885;p73">
            <a:extLst>
              <a:ext uri="{FF2B5EF4-FFF2-40B4-BE49-F238E27FC236}">
                <a16:creationId xmlns:a16="http://schemas.microsoft.com/office/drawing/2014/main" id="{436AE143-14F2-ADEE-A352-5D93294D52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65" y="1103187"/>
            <a:ext cx="7870825" cy="3459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50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Sigmoid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891;p74">
            <a:extLst>
              <a:ext uri="{FF2B5EF4-FFF2-40B4-BE49-F238E27FC236}">
                <a16:creationId xmlns:a16="http://schemas.microsoft.com/office/drawing/2014/main" id="{D436D821-526E-2176-B2F8-24BF9865C78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849" y="1129218"/>
            <a:ext cx="8044429" cy="3217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62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Sigmoid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896;p75">
            <a:extLst>
              <a:ext uri="{FF2B5EF4-FFF2-40B4-BE49-F238E27FC236}">
                <a16:creationId xmlns:a16="http://schemas.microsoft.com/office/drawing/2014/main" id="{7EC771C1-6143-5158-F12D-FAB7FB9153E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945671"/>
            <a:ext cx="7873687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26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Zero-centered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903;p76">
            <a:extLst>
              <a:ext uri="{FF2B5EF4-FFF2-40B4-BE49-F238E27FC236}">
                <a16:creationId xmlns:a16="http://schemas.microsoft.com/office/drawing/2014/main" id="{C9E7EF62-45F2-4963-719A-A427D0C150C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52" y="1566205"/>
            <a:ext cx="3013179" cy="22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09;p77">
            <a:extLst>
              <a:ext uri="{FF2B5EF4-FFF2-40B4-BE49-F238E27FC236}">
                <a16:creationId xmlns:a16="http://schemas.microsoft.com/office/drawing/2014/main" id="{6BF3D427-DD08-7A8D-0A99-0AA58736B8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811" y="1059582"/>
            <a:ext cx="5898685" cy="2999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796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Hyperbolic Tangent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914;p78">
            <a:extLst>
              <a:ext uri="{FF2B5EF4-FFF2-40B4-BE49-F238E27FC236}">
                <a16:creationId xmlns:a16="http://schemas.microsoft.com/office/drawing/2014/main" id="{6981522E-CAC2-B2B2-710C-87DDB986B9B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343" y="1097603"/>
            <a:ext cx="7834425" cy="3454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780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Hyperbolic Tangent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920;p79">
            <a:extLst>
              <a:ext uri="{FF2B5EF4-FFF2-40B4-BE49-F238E27FC236}">
                <a16:creationId xmlns:a16="http://schemas.microsoft.com/office/drawing/2014/main" id="{10AA7332-B1E7-ED94-5260-5E7D26729C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6413" y="1396108"/>
            <a:ext cx="7795976" cy="33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2;p79">
            <a:extLst>
              <a:ext uri="{FF2B5EF4-FFF2-40B4-BE49-F238E27FC236}">
                <a16:creationId xmlns:a16="http://schemas.microsoft.com/office/drawing/2014/main" id="{C81A68D8-D92A-BCCB-0933-5DC49E210739}"/>
              </a:ext>
            </a:extLst>
          </p:cNvPr>
          <p:cNvSpPr txBox="1"/>
          <p:nvPr/>
        </p:nvSpPr>
        <p:spPr>
          <a:xfrm>
            <a:off x="1059450" y="843558"/>
            <a:ext cx="7025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Tanh 함수의 미분</a:t>
            </a:r>
            <a:endParaRPr sz="1400" b="1" i="0" u="sng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9104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Rectified Linear Unit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927;p80">
            <a:extLst>
              <a:ext uri="{FF2B5EF4-FFF2-40B4-BE49-F238E27FC236}">
                <a16:creationId xmlns:a16="http://schemas.microsoft.com/office/drawing/2014/main" id="{BD212D92-75FF-A831-FC81-ECDA4F27A35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1174956"/>
            <a:ext cx="7613894" cy="3431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11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Dead ReLU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933;p81">
            <a:extLst>
              <a:ext uri="{FF2B5EF4-FFF2-40B4-BE49-F238E27FC236}">
                <a16:creationId xmlns:a16="http://schemas.microsoft.com/office/drawing/2014/main" id="{4E2DD258-D7D4-23DA-D885-AB4E20E7E0B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134" y="1137400"/>
            <a:ext cx="7778458" cy="3446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53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Leaky ReLU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939;p82">
            <a:extLst>
              <a:ext uri="{FF2B5EF4-FFF2-40B4-BE49-F238E27FC236}">
                <a16:creationId xmlns:a16="http://schemas.microsoft.com/office/drawing/2014/main" id="{F790C173-A26D-031A-320C-BD8B43CA610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1059582"/>
            <a:ext cx="8004274" cy="352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13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ELU (Exponential Linear)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945;p83">
            <a:extLst>
              <a:ext uri="{FF2B5EF4-FFF2-40B4-BE49-F238E27FC236}">
                <a16:creationId xmlns:a16="http://schemas.microsoft.com/office/drawing/2014/main" id="{69C4A8E4-D528-2A57-B1DC-287C616BE9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3608" y="1111546"/>
            <a:ext cx="7700617" cy="3474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99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Feedforward Network – </a:t>
            </a:r>
            <a:r>
              <a:rPr lang="en-US" altLang="ko" sz="1500" b="1" dirty="0">
                <a:latin typeface="Verdana"/>
                <a:ea typeface="Verdana"/>
                <a:cs typeface="Verdana"/>
                <a:sym typeface="Verdana"/>
              </a:rPr>
              <a:t>Binary Classification (</a:t>
            </a:r>
            <a:r>
              <a:rPr lang="ko-KR" altLang="en-US" sz="1500" b="1" dirty="0">
                <a:latin typeface="Verdana"/>
                <a:ea typeface="Verdana"/>
                <a:cs typeface="Verdana"/>
                <a:sym typeface="Verdana"/>
              </a:rPr>
              <a:t>이진분류</a:t>
            </a:r>
            <a:r>
              <a:rPr lang="en-US" altLang="ko-KR" sz="1500" b="1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lang="en-US" sz="15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Google Shape;106;p8">
            <a:extLst>
              <a:ext uri="{FF2B5EF4-FFF2-40B4-BE49-F238E27FC236}">
                <a16:creationId xmlns:a16="http://schemas.microsoft.com/office/drawing/2014/main" id="{551B8CBA-F404-2248-5981-D709035E8E8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6015" y="926515"/>
            <a:ext cx="7872875" cy="3692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4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MaxOut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952;p84">
            <a:extLst>
              <a:ext uri="{FF2B5EF4-FFF2-40B4-BE49-F238E27FC236}">
                <a16:creationId xmlns:a16="http://schemas.microsoft.com/office/drawing/2014/main" id="{ADC9C469-B25D-1876-F860-AC1BF2C58A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2220" y="1129218"/>
            <a:ext cx="7919028" cy="313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233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MaxOut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959;p85">
            <a:extLst>
              <a:ext uri="{FF2B5EF4-FFF2-40B4-BE49-F238E27FC236}">
                <a16:creationId xmlns:a16="http://schemas.microsoft.com/office/drawing/2014/main" id="{A63AC432-129C-9D2C-0FEC-992EC8C6A4F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6732" y="960293"/>
            <a:ext cx="6008849" cy="3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60;p85">
            <a:extLst>
              <a:ext uri="{FF2B5EF4-FFF2-40B4-BE49-F238E27FC236}">
                <a16:creationId xmlns:a16="http://schemas.microsoft.com/office/drawing/2014/main" id="{1A5988D5-BA85-CB05-FFBB-46D01CE38C8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2165"/>
          <a:stretch/>
        </p:blipFill>
        <p:spPr>
          <a:xfrm>
            <a:off x="5459331" y="987574"/>
            <a:ext cx="3652524" cy="13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1;p85">
            <a:extLst>
              <a:ext uri="{FF2B5EF4-FFF2-40B4-BE49-F238E27FC236}">
                <a16:creationId xmlns:a16="http://schemas.microsoft.com/office/drawing/2014/main" id="{4FE308F0-76F1-57F3-3CD3-0CB7488C4816}"/>
              </a:ext>
            </a:extLst>
          </p:cNvPr>
          <p:cNvSpPr txBox="1"/>
          <p:nvPr/>
        </p:nvSpPr>
        <p:spPr>
          <a:xfrm>
            <a:off x="5863206" y="2283718"/>
            <a:ext cx="3278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임의의 Convex 함수를 근사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Google Shape;962;p85">
            <a:extLst>
              <a:ext uri="{FF2B5EF4-FFF2-40B4-BE49-F238E27FC236}">
                <a16:creationId xmlns:a16="http://schemas.microsoft.com/office/drawing/2014/main" id="{C51D33CA-491B-A99C-9A18-C70C906AC758}"/>
              </a:ext>
            </a:extLst>
          </p:cNvPr>
          <p:cNvSpPr txBox="1"/>
          <p:nvPr/>
        </p:nvSpPr>
        <p:spPr>
          <a:xfrm>
            <a:off x="4889481" y="3468052"/>
            <a:ext cx="42522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비교할 파라미터가 많아져 연산량 증가로 잘 사용하지 않는다.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15148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Activation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Function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Summary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968;p86">
            <a:extLst>
              <a:ext uri="{FF2B5EF4-FFF2-40B4-BE49-F238E27FC236}">
                <a16:creationId xmlns:a16="http://schemas.microsoft.com/office/drawing/2014/main" id="{CD7766DD-9FA5-283C-009E-D8D12489098F}"/>
              </a:ext>
            </a:extLst>
          </p:cNvPr>
          <p:cNvSpPr txBox="1"/>
          <p:nvPr/>
        </p:nvSpPr>
        <p:spPr>
          <a:xfrm>
            <a:off x="1007552" y="1056706"/>
            <a:ext cx="77412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먼저 </a:t>
            </a:r>
            <a:r>
              <a:rPr lang="ko" sz="19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사용하자.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ko" sz="19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Leaky ReLU, ELU, Maxout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등이 있지만,</a:t>
            </a:r>
            <a:b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많이 사용되는 activation 함수는 </a:t>
            </a:r>
            <a:r>
              <a:rPr lang="ko" sz="19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이다.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ko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 사용할 순 있지만 큰 기대는 하지 않는게 좋다.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ko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  <a:r>
              <a:rPr lang="ko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사용을 자제하자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9097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7281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Backpropagation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5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975;p87">
            <a:extLst>
              <a:ext uri="{FF2B5EF4-FFF2-40B4-BE49-F238E27FC236}">
                <a16:creationId xmlns:a16="http://schemas.microsoft.com/office/drawing/2014/main" id="{39975E98-195F-CA54-255B-0469441D40A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600" y="1122035"/>
            <a:ext cx="7866924" cy="3324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6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982;p88">
            <a:extLst>
              <a:ext uri="{FF2B5EF4-FFF2-40B4-BE49-F238E27FC236}">
                <a16:creationId xmlns:a16="http://schemas.microsoft.com/office/drawing/2014/main" id="{5290ABB5-9EFE-6E52-2809-3B1D90CFAA6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2244" y="976093"/>
            <a:ext cx="7470349" cy="3721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12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987;p89">
            <a:extLst>
              <a:ext uri="{FF2B5EF4-FFF2-40B4-BE49-F238E27FC236}">
                <a16:creationId xmlns:a16="http://schemas.microsoft.com/office/drawing/2014/main" id="{6C80AEE8-D61B-8405-8D0F-8003A9994B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675" y="1384400"/>
            <a:ext cx="4816700" cy="31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89;p89">
            <a:extLst>
              <a:ext uri="{FF2B5EF4-FFF2-40B4-BE49-F238E27FC236}">
                <a16:creationId xmlns:a16="http://schemas.microsoft.com/office/drawing/2014/main" id="{35C1DDEF-8092-227E-0083-788F05107AD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25173" y="1525700"/>
            <a:ext cx="3868451" cy="1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0;p89">
            <a:extLst>
              <a:ext uri="{FF2B5EF4-FFF2-40B4-BE49-F238E27FC236}">
                <a16:creationId xmlns:a16="http://schemas.microsoft.com/office/drawing/2014/main" id="{870B9C19-5A31-544E-153B-271346FB73A0}"/>
              </a:ext>
            </a:extLst>
          </p:cNvPr>
          <p:cNvSpPr txBox="1"/>
          <p:nvPr/>
        </p:nvSpPr>
        <p:spPr>
          <a:xfrm>
            <a:off x="5985600" y="1116200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0593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997;p90">
            <a:extLst>
              <a:ext uri="{FF2B5EF4-FFF2-40B4-BE49-F238E27FC236}">
                <a16:creationId xmlns:a16="http://schemas.microsoft.com/office/drawing/2014/main" id="{84CA0359-B44F-CB79-17A8-F7F1427F4334}"/>
              </a:ext>
            </a:extLst>
          </p:cNvPr>
          <p:cNvSpPr txBox="1"/>
          <p:nvPr/>
        </p:nvSpPr>
        <p:spPr>
          <a:xfrm>
            <a:off x="5927350" y="1135525"/>
            <a:ext cx="1947600" cy="40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Weight update</a:t>
            </a:r>
            <a:endParaRPr sz="1400" b="1" i="0" u="sng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" name="Google Shape;998;p90">
            <a:extLst>
              <a:ext uri="{FF2B5EF4-FFF2-40B4-BE49-F238E27FC236}">
                <a16:creationId xmlns:a16="http://schemas.microsoft.com/office/drawing/2014/main" id="{6E44B47D-0BC7-E950-6F47-3CF637A925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2501" y="1475950"/>
            <a:ext cx="8819000" cy="31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99;p90">
            <a:extLst>
              <a:ext uri="{FF2B5EF4-FFF2-40B4-BE49-F238E27FC236}">
                <a16:creationId xmlns:a16="http://schemas.microsoft.com/office/drawing/2014/main" id="{FB17063B-306E-E0F8-5035-8A30D0AE85B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27952" y="1513229"/>
            <a:ext cx="2929651" cy="1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01;p90">
            <a:extLst>
              <a:ext uri="{FF2B5EF4-FFF2-40B4-BE49-F238E27FC236}">
                <a16:creationId xmlns:a16="http://schemas.microsoft.com/office/drawing/2014/main" id="{241CF5B8-82A6-C600-232F-25263B26676F}"/>
              </a:ext>
            </a:extLst>
          </p:cNvPr>
          <p:cNvSpPr txBox="1"/>
          <p:nvPr/>
        </p:nvSpPr>
        <p:spPr>
          <a:xfrm>
            <a:off x="5646200" y="3023875"/>
            <a:ext cx="31860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Char char="●"/>
            </a:pPr>
            <a:r>
              <a:rPr lang="ko" sz="1400" b="0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Label값과 모델 예측값으로 Loss 계산 후 전파</a:t>
            </a:r>
            <a:endParaRPr sz="1400" b="0" i="0" u="none" strike="noStrike" cap="non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002;p90">
            <a:extLst>
              <a:ext uri="{FF2B5EF4-FFF2-40B4-BE49-F238E27FC236}">
                <a16:creationId xmlns:a16="http://schemas.microsoft.com/office/drawing/2014/main" id="{27F81966-703D-FC37-E8FA-3267DF631260}"/>
              </a:ext>
            </a:extLst>
          </p:cNvPr>
          <p:cNvSpPr/>
          <p:nvPr/>
        </p:nvSpPr>
        <p:spPr>
          <a:xfrm>
            <a:off x="4572000" y="2838775"/>
            <a:ext cx="1563300" cy="27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548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합성 함수 미분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1009;p91">
            <a:extLst>
              <a:ext uri="{FF2B5EF4-FFF2-40B4-BE49-F238E27FC236}">
                <a16:creationId xmlns:a16="http://schemas.microsoft.com/office/drawing/2014/main" id="{BB1ADF67-10F7-506E-B22B-34EEDE630D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0838" y="1093925"/>
            <a:ext cx="7322324" cy="374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99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Google Shape;1016;p92">
            <a:extLst>
              <a:ext uri="{FF2B5EF4-FFF2-40B4-BE49-F238E27FC236}">
                <a16:creationId xmlns:a16="http://schemas.microsoft.com/office/drawing/2014/main" id="{6CE9D621-4887-493A-7173-093DD4EB7D0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5771" y="1079560"/>
            <a:ext cx="8292366" cy="326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5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3861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Deep-Neural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Network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Google Developer Groups">
            <a:extLst>
              <a:ext uri="{FF2B5EF4-FFF2-40B4-BE49-F238E27FC236}">
                <a16:creationId xmlns:a16="http://schemas.microsoft.com/office/drawing/2014/main" id="{D43A5189-1BA0-E537-CBE3-7EC22837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8">
            <a:extLst>
              <a:ext uri="{FF2B5EF4-FFF2-40B4-BE49-F238E27FC236}">
                <a16:creationId xmlns:a16="http://schemas.microsoft.com/office/drawing/2014/main" id="{4DA2C9A0-4164-3BD1-51C8-5CDC7BC5DF84}"/>
              </a:ext>
            </a:extLst>
          </p:cNvPr>
          <p:cNvSpPr txBox="1">
            <a:spLocks/>
          </p:cNvSpPr>
          <p:nvPr/>
        </p:nvSpPr>
        <p:spPr>
          <a:xfrm>
            <a:off x="930469" y="398785"/>
            <a:ext cx="69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altLang="ko" sz="2000" b="1" dirty="0">
                <a:latin typeface="Verdana"/>
                <a:ea typeface="Verdana"/>
                <a:cs typeface="Verdana"/>
                <a:sym typeface="Verdana"/>
              </a:rPr>
              <a:t>Feedforward Network – </a:t>
            </a:r>
            <a:r>
              <a:rPr lang="en-US" altLang="ko" sz="1500" b="1" dirty="0">
                <a:latin typeface="Verdana"/>
                <a:ea typeface="Verdana"/>
                <a:cs typeface="Verdana"/>
                <a:sym typeface="Verdana"/>
              </a:rPr>
              <a:t>Binary Classification (</a:t>
            </a:r>
            <a:r>
              <a:rPr lang="ko-KR" altLang="en-US" sz="1500" b="1" dirty="0">
                <a:latin typeface="Verdana"/>
                <a:ea typeface="Verdana"/>
                <a:cs typeface="Verdana"/>
                <a:sym typeface="Verdana"/>
              </a:rPr>
              <a:t>이진분류</a:t>
            </a:r>
            <a:r>
              <a:rPr lang="en-US" altLang="ko-KR" sz="1500" b="1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lang="en-US" sz="15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Google Shape;112;p9">
            <a:extLst>
              <a:ext uri="{FF2B5EF4-FFF2-40B4-BE49-F238E27FC236}">
                <a16:creationId xmlns:a16="http://schemas.microsoft.com/office/drawing/2014/main" id="{0A042D1B-E64F-2DC5-B286-1D91E10BF04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519" y="936818"/>
            <a:ext cx="7608915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45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023;p93">
            <a:extLst>
              <a:ext uri="{FF2B5EF4-FFF2-40B4-BE49-F238E27FC236}">
                <a16:creationId xmlns:a16="http://schemas.microsoft.com/office/drawing/2014/main" id="{30B68C98-B0B3-FAC4-5494-DAE13DB124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62051" y="1329263"/>
            <a:ext cx="6062191" cy="292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90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29;p94">
            <a:extLst>
              <a:ext uri="{FF2B5EF4-FFF2-40B4-BE49-F238E27FC236}">
                <a16:creationId xmlns:a16="http://schemas.microsoft.com/office/drawing/2014/main" id="{38F3BFEE-7B0C-0B2B-08A3-729C22260BEA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030;p94">
            <a:extLst>
              <a:ext uri="{FF2B5EF4-FFF2-40B4-BE49-F238E27FC236}">
                <a16:creationId xmlns:a16="http://schemas.microsoft.com/office/drawing/2014/main" id="{646095E4-2DF1-3007-EDDF-9199442FD8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9954" y="1433373"/>
            <a:ext cx="6460999" cy="303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7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29;p94">
            <a:extLst>
              <a:ext uri="{FF2B5EF4-FFF2-40B4-BE49-F238E27FC236}">
                <a16:creationId xmlns:a16="http://schemas.microsoft.com/office/drawing/2014/main" id="{38F3BFEE-7B0C-0B2B-08A3-729C22260BEA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Google Shape;1037;p95">
            <a:extLst>
              <a:ext uri="{FF2B5EF4-FFF2-40B4-BE49-F238E27FC236}">
                <a16:creationId xmlns:a16="http://schemas.microsoft.com/office/drawing/2014/main" id="{7524C9A8-BEFA-5FF9-BA92-CF3E65EAE7D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9108" y="987574"/>
            <a:ext cx="8097388" cy="3697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079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29;p94">
            <a:extLst>
              <a:ext uri="{FF2B5EF4-FFF2-40B4-BE49-F238E27FC236}">
                <a16:creationId xmlns:a16="http://schemas.microsoft.com/office/drawing/2014/main" id="{38F3BFEE-7B0C-0B2B-08A3-729C22260BEA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Google Shape;1044;p96">
            <a:extLst>
              <a:ext uri="{FF2B5EF4-FFF2-40B4-BE49-F238E27FC236}">
                <a16:creationId xmlns:a16="http://schemas.microsoft.com/office/drawing/2014/main" id="{2051DE45-3937-2787-987E-9A505723D24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8237" y="1008811"/>
            <a:ext cx="8252425" cy="369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00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29;p94">
            <a:extLst>
              <a:ext uri="{FF2B5EF4-FFF2-40B4-BE49-F238E27FC236}">
                <a16:creationId xmlns:a16="http://schemas.microsoft.com/office/drawing/2014/main" id="{38F3BFEE-7B0C-0B2B-08A3-729C22260BEA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Google Shape;1061;p98">
            <a:extLst>
              <a:ext uri="{FF2B5EF4-FFF2-40B4-BE49-F238E27FC236}">
                <a16:creationId xmlns:a16="http://schemas.microsoft.com/office/drawing/2014/main" id="{5ACB7930-D452-8C09-88E6-8B4C4D9D0A0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609" y="945671"/>
            <a:ext cx="437250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62;p98">
            <a:extLst>
              <a:ext uri="{FF2B5EF4-FFF2-40B4-BE49-F238E27FC236}">
                <a16:creationId xmlns:a16="http://schemas.microsoft.com/office/drawing/2014/main" id="{4C5C30F9-F486-ED7E-885B-FE5EB3A3D27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92080" y="945671"/>
            <a:ext cx="3870906" cy="333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293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29;p94">
            <a:extLst>
              <a:ext uri="{FF2B5EF4-FFF2-40B4-BE49-F238E27FC236}">
                <a16:creationId xmlns:a16="http://schemas.microsoft.com/office/drawing/2014/main" id="{38F3BFEE-7B0C-0B2B-08A3-729C22260BEA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Google Shape;1069;p99">
            <a:extLst>
              <a:ext uri="{FF2B5EF4-FFF2-40B4-BE49-F238E27FC236}">
                <a16:creationId xmlns:a16="http://schemas.microsoft.com/office/drawing/2014/main" id="{C60A0D1F-01E6-6329-1F59-C280DC083FA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305" y="1015340"/>
            <a:ext cx="8186793" cy="3638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30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29;p94">
            <a:extLst>
              <a:ext uri="{FF2B5EF4-FFF2-40B4-BE49-F238E27FC236}">
                <a16:creationId xmlns:a16="http://schemas.microsoft.com/office/drawing/2014/main" id="{38F3BFEE-7B0C-0B2B-08A3-729C22260BEA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Google Shape;1075;p100">
            <a:extLst>
              <a:ext uri="{FF2B5EF4-FFF2-40B4-BE49-F238E27FC236}">
                <a16:creationId xmlns:a16="http://schemas.microsoft.com/office/drawing/2014/main" id="{5A09C819-78F5-8296-4DD0-DADC8E7A10B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0911" y="984341"/>
            <a:ext cx="458725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76;p100">
            <a:extLst>
              <a:ext uri="{FF2B5EF4-FFF2-40B4-BE49-F238E27FC236}">
                <a16:creationId xmlns:a16="http://schemas.microsoft.com/office/drawing/2014/main" id="{A9AE83E0-501F-8195-BFDD-680DA600A48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76056" y="1909289"/>
            <a:ext cx="3940244" cy="231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77;p100">
            <a:extLst>
              <a:ext uri="{FF2B5EF4-FFF2-40B4-BE49-F238E27FC236}">
                <a16:creationId xmlns:a16="http://schemas.microsoft.com/office/drawing/2014/main" id="{7A79B702-71AB-346C-9A72-8D77350F7AC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98207" y="1330641"/>
            <a:ext cx="2466354" cy="40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9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Google Shape;1084;p101">
            <a:extLst>
              <a:ext uri="{FF2B5EF4-FFF2-40B4-BE49-F238E27FC236}">
                <a16:creationId xmlns:a16="http://schemas.microsoft.com/office/drawing/2014/main" id="{37F80B99-A121-5418-512E-C61566EB946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600" y="995041"/>
            <a:ext cx="8024018" cy="3638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038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Google Shape;1084;p101">
            <a:extLst>
              <a:ext uri="{FF2B5EF4-FFF2-40B4-BE49-F238E27FC236}">
                <a16:creationId xmlns:a16="http://schemas.microsoft.com/office/drawing/2014/main" id="{616018EB-9DBA-D457-E6B1-1BFD4F5E49C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8656" y="1015339"/>
            <a:ext cx="8024018" cy="3638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92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81" y="483518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5147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Back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propagation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73;p71">
            <a:extLst>
              <a:ext uri="{FF2B5EF4-FFF2-40B4-BE49-F238E27FC236}">
                <a16:creationId xmlns:a16="http://schemas.microsoft.com/office/drawing/2014/main" id="{AC94B7BB-B5CE-8634-58B1-4F28D6912456}"/>
              </a:ext>
            </a:extLst>
          </p:cNvPr>
          <p:cNvSpPr txBox="1">
            <a:spLocks/>
          </p:cNvSpPr>
          <p:nvPr/>
        </p:nvSpPr>
        <p:spPr>
          <a:xfrm>
            <a:off x="971600" y="4840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Backpropagation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022;p93">
            <a:extLst>
              <a:ext uri="{FF2B5EF4-FFF2-40B4-BE49-F238E27FC236}">
                <a16:creationId xmlns:a16="http://schemas.microsoft.com/office/drawing/2014/main" id="{EC7117FE-FDA7-AFA0-869C-949878F0C100}"/>
              </a:ext>
            </a:extLst>
          </p:cNvPr>
          <p:cNvSpPr/>
          <p:nvPr/>
        </p:nvSpPr>
        <p:spPr>
          <a:xfrm>
            <a:off x="3218000" y="1641475"/>
            <a:ext cx="1428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35;p95">
            <a:extLst>
              <a:ext uri="{FF2B5EF4-FFF2-40B4-BE49-F238E27FC236}">
                <a16:creationId xmlns:a16="http://schemas.microsoft.com/office/drawing/2014/main" id="{C29768A7-B1CD-BC06-2F61-E4F03A432123}"/>
              </a:ext>
            </a:extLst>
          </p:cNvPr>
          <p:cNvSpPr txBox="1"/>
          <p:nvPr/>
        </p:nvSpPr>
        <p:spPr>
          <a:xfrm>
            <a:off x="660397" y="4922974"/>
            <a:ext cx="4902690" cy="17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sng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http://mac.kaist.ac.kr/~juhan/gct634/slides/06-deep_learning_intro.pdf</a:t>
            </a:r>
            <a:endParaRPr sz="900" b="0" i="0" u="sng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Google Shape;1091;p102">
            <a:extLst>
              <a:ext uri="{FF2B5EF4-FFF2-40B4-BE49-F238E27FC236}">
                <a16:creationId xmlns:a16="http://schemas.microsoft.com/office/drawing/2014/main" id="{E1E62867-6F35-6F0E-6329-D507FF0D271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6484" r="55571"/>
          <a:stretch/>
        </p:blipFill>
        <p:spPr>
          <a:xfrm>
            <a:off x="311700" y="1598175"/>
            <a:ext cx="3564999" cy="1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92;p102">
            <a:extLst>
              <a:ext uri="{FF2B5EF4-FFF2-40B4-BE49-F238E27FC236}">
                <a16:creationId xmlns:a16="http://schemas.microsoft.com/office/drawing/2014/main" id="{1DA315C1-BA43-E8D4-A802-F9AEAB550F9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21525" y="2929993"/>
            <a:ext cx="1903088" cy="73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93;p102">
            <a:extLst>
              <a:ext uri="{FF2B5EF4-FFF2-40B4-BE49-F238E27FC236}">
                <a16:creationId xmlns:a16="http://schemas.microsoft.com/office/drawing/2014/main" id="{102E4A5C-F8F0-155B-9EC1-5B62E040C13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07050" y="3675875"/>
            <a:ext cx="4499849" cy="80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94;p102">
            <a:extLst>
              <a:ext uri="{FF2B5EF4-FFF2-40B4-BE49-F238E27FC236}">
                <a16:creationId xmlns:a16="http://schemas.microsoft.com/office/drawing/2014/main" id="{C5CEBE0B-3057-41C9-5E5F-C9CF8782209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95288" y="813125"/>
            <a:ext cx="1955578" cy="7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95;p102">
            <a:extLst>
              <a:ext uri="{FF2B5EF4-FFF2-40B4-BE49-F238E27FC236}">
                <a16:creationId xmlns:a16="http://schemas.microsoft.com/office/drawing/2014/main" id="{A8A39D08-E208-2A46-D1BF-0F2650CDA86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07050" y="1551375"/>
            <a:ext cx="4368656" cy="844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84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ᅳ로젝트 로드맵 (PnP AI 2023-winter)" id="{CFBA56BD-3B50-DD4E-9783-9510F17F68E4}" vid="{07A4A650-14AB-4148-A8A5-CB4BA9415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2461</TotalTime>
  <Words>2143</Words>
  <Application>Microsoft Macintosh PowerPoint</Application>
  <PresentationFormat>On-screen Show (16:9)</PresentationFormat>
  <Paragraphs>886</Paragraphs>
  <Slides>106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Verdana</vt:lpstr>
      <vt:lpstr>맑은 고딕</vt:lpstr>
      <vt:lpstr>10X10</vt:lpstr>
      <vt:lpstr>Helvetica Neue</vt:lpstr>
      <vt:lpstr>Arial</vt:lpstr>
      <vt:lpstr>10X10 Bold</vt:lpstr>
      <vt:lpstr>a가을소풍B</vt:lpstr>
      <vt:lpstr>Helvetica Neue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김대현</cp:lastModifiedBy>
  <cp:revision>81</cp:revision>
  <dcterms:created xsi:type="dcterms:W3CDTF">2015-03-17T10:14:13Z</dcterms:created>
  <dcterms:modified xsi:type="dcterms:W3CDTF">2024-05-06T12:01:02Z</dcterms:modified>
</cp:coreProperties>
</file>